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0" r:id="rId5"/>
  </p:sldMasterIdLst>
  <p:notesMasterIdLst>
    <p:notesMasterId r:id="rId31"/>
  </p:notesMasterIdLst>
  <p:handoutMasterIdLst>
    <p:handoutMasterId r:id="rId32"/>
  </p:handoutMasterIdLst>
  <p:sldIdLst>
    <p:sldId id="2147482418" r:id="rId6"/>
    <p:sldId id="2147482381" r:id="rId7"/>
    <p:sldId id="2147482420" r:id="rId8"/>
    <p:sldId id="2147482441" r:id="rId9"/>
    <p:sldId id="2147482452" r:id="rId10"/>
    <p:sldId id="2147482422" r:id="rId11"/>
    <p:sldId id="2147482424" r:id="rId12"/>
    <p:sldId id="2147482431" r:id="rId13"/>
    <p:sldId id="2147482433" r:id="rId14"/>
    <p:sldId id="2147482448" r:id="rId15"/>
    <p:sldId id="2147482449" r:id="rId16"/>
    <p:sldId id="2147482407" r:id="rId17"/>
    <p:sldId id="2147481658" r:id="rId18"/>
    <p:sldId id="2147482445" r:id="rId19"/>
    <p:sldId id="2147482446" r:id="rId20"/>
    <p:sldId id="2147482427" r:id="rId21"/>
    <p:sldId id="2147482436" r:id="rId22"/>
    <p:sldId id="2147482439" r:id="rId23"/>
    <p:sldId id="2147482440" r:id="rId24"/>
    <p:sldId id="2147482409" r:id="rId25"/>
    <p:sldId id="2147482451" r:id="rId26"/>
    <p:sldId id="2147482456" r:id="rId27"/>
    <p:sldId id="2147481818" r:id="rId28"/>
    <p:sldId id="2147482432" r:id="rId29"/>
    <p:sldId id="2147482410" r:id="rId30"/>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A6909BD-5399-4CE0-9371-79AEB25F595B}">
          <p14:sldIdLst>
            <p14:sldId id="2147482418"/>
            <p14:sldId id="2147482381"/>
            <p14:sldId id="2147482420"/>
            <p14:sldId id="2147482441"/>
            <p14:sldId id="2147482452"/>
            <p14:sldId id="2147482422"/>
            <p14:sldId id="2147482424"/>
            <p14:sldId id="2147482431"/>
            <p14:sldId id="2147482433"/>
            <p14:sldId id="2147482448"/>
            <p14:sldId id="2147482449"/>
            <p14:sldId id="2147482407"/>
            <p14:sldId id="2147481658"/>
            <p14:sldId id="2147482445"/>
            <p14:sldId id="2147482446"/>
            <p14:sldId id="2147482427"/>
            <p14:sldId id="2147482436"/>
            <p14:sldId id="2147482439"/>
            <p14:sldId id="2147482440"/>
            <p14:sldId id="2147482409"/>
            <p14:sldId id="2147482451"/>
            <p14:sldId id="2147482456"/>
            <p14:sldId id="2147481818"/>
            <p14:sldId id="2147482432"/>
            <p14:sldId id="21474824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7C8112-5B15-46B5-80C4-73FC235ECADD}" name="Jade Lester" initials="JL" userId="S::Jade.Lester@xoserve.com::c855ea9c-3d61-478a-b021-dbfbd867633f" providerId="AD"/>
  <p188:author id="{5E7E5815-2297-56F2-2E09-B2FC4735E1CA}" name="Michael Clarke" initials="" userId="S::Michael.Clarke@xoserve.com::6ed5fb80-5af1-4adc-9fca-e0e6f22e75ec" providerId="AD"/>
  <p188:author id="{210D2517-360C-57F2-55F5-ADC2271A54F5}" name="Lee Eltherington" initials="LE" userId="S::Lee.Eltherington@xoserve.com::bb3b234a-7be0-4de6-8672-3faacc101b26" providerId="AD"/>
  <p188:author id="{3413EF45-9A3C-54E4-E9C3-D170AF33D276}" name="Clive Nicholas1" initials="" userId="S::Clive.Nicholas1@xoserve.com::2a9f2745-ce41-4707-877c-8314bb719585" providerId="AD"/>
  <p188:author id="{DFB6206A-7AD3-E295-4C75-57997C70E557}" name="James Rigby" initials="JR" userId="S::james.rigby@xoserve.com::7ade5d71-70eb-452f-8090-262cd4d9bd62" providerId="AD"/>
  <p188:author id="{76479986-3C93-F140-F085-AF52A2C6829C}" name="Emma Johnson" initials="EJ" userId="S::emma.johnson@xoserve.com::3b70fa5b-7281-4cf3-ab59-82b53e368538" providerId="AD"/>
  <p188:author id="{32103B8F-4228-2420-47A5-20228251CE19}" name="Michael Clarke" initials="MC" userId="S::michael.clarke@xoserve.com::6ed5fb80-5af1-4adc-9fca-e0e6f22e75ec" providerId="AD"/>
  <p188:author id="{42DD8ED7-735B-003C-4420-BF0453125E6A}" name="James Spicer" initials="JS" userId="S::james.spicer@xoserve.com::359ebc2a-b4e3-4324-a4aa-214fa4aec3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6FC"/>
    <a:srgbClr val="E5EAFF"/>
    <a:srgbClr val="EBEFFF"/>
    <a:srgbClr val="FCE8F4"/>
    <a:srgbClr val="6680FF"/>
    <a:srgbClr val="ED45AB"/>
    <a:srgbClr val="E65761"/>
    <a:srgbClr val="57BAE5"/>
    <a:srgbClr val="F5F7FF"/>
    <a:srgbClr val="D1C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Clarke" userId="6ed5fb80-5af1-4adc-9fca-e0e6f22e75ec" providerId="ADAL" clId="{EA2F5BB9-6A51-4EEB-9AD7-C7F82E48EE79}"/>
    <pc:docChg chg="delSld modSection">
      <pc:chgData name="Michael Clarke" userId="6ed5fb80-5af1-4adc-9fca-e0e6f22e75ec" providerId="ADAL" clId="{EA2F5BB9-6A51-4EEB-9AD7-C7F82E48EE79}" dt="2025-12-04T09:28:33.615" v="3" actId="47"/>
      <pc:docMkLst>
        <pc:docMk/>
      </pc:docMkLst>
      <pc:sldChg chg="del">
        <pc:chgData name="Michael Clarke" userId="6ed5fb80-5af1-4adc-9fca-e0e6f22e75ec" providerId="ADAL" clId="{EA2F5BB9-6A51-4EEB-9AD7-C7F82E48EE79}" dt="2025-12-04T09:28:28.131" v="0" actId="47"/>
        <pc:sldMkLst>
          <pc:docMk/>
          <pc:sldMk cId="3225590429" sldId="2147482453"/>
        </pc:sldMkLst>
      </pc:sldChg>
      <pc:sldChg chg="del">
        <pc:chgData name="Michael Clarke" userId="6ed5fb80-5af1-4adc-9fca-e0e6f22e75ec" providerId="ADAL" clId="{EA2F5BB9-6A51-4EEB-9AD7-C7F82E48EE79}" dt="2025-12-04T09:28:32.138" v="2" actId="47"/>
        <pc:sldMkLst>
          <pc:docMk/>
          <pc:sldMk cId="3153617750" sldId="2147482454"/>
        </pc:sldMkLst>
      </pc:sldChg>
      <pc:sldChg chg="del">
        <pc:chgData name="Michael Clarke" userId="6ed5fb80-5af1-4adc-9fca-e0e6f22e75ec" providerId="ADAL" clId="{EA2F5BB9-6A51-4EEB-9AD7-C7F82E48EE79}" dt="2025-12-04T09:28:33.615" v="3" actId="47"/>
        <pc:sldMkLst>
          <pc:docMk/>
          <pc:sldMk cId="2701271984" sldId="2147482455"/>
        </pc:sldMkLst>
      </pc:sldChg>
      <pc:sldChg chg="del">
        <pc:chgData name="Michael Clarke" userId="6ed5fb80-5af1-4adc-9fca-e0e6f22e75ec" providerId="ADAL" clId="{EA2F5BB9-6A51-4EEB-9AD7-C7F82E48EE79}" dt="2025-12-04T09:28:30.063" v="1" actId="47"/>
        <pc:sldMkLst>
          <pc:docMk/>
          <pc:sldMk cId="3126996631" sldId="214748245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271D3E-ADCA-F82E-3FAB-C4DF09E8C6ED}"/>
              </a:ext>
            </a:extLst>
          </p:cNvPr>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C40C149-7F16-2087-76A6-4A12FE52D1F2}"/>
              </a:ext>
            </a:extLst>
          </p:cNvPr>
          <p:cNvSpPr>
            <a:spLocks noGrp="1"/>
          </p:cNvSpPr>
          <p:nvPr>
            <p:ph type="dt" sz="quarter" idx="1"/>
          </p:nvPr>
        </p:nvSpPr>
        <p:spPr>
          <a:xfrm>
            <a:off x="3809079" y="0"/>
            <a:ext cx="2914015" cy="490409"/>
          </a:xfrm>
          <a:prstGeom prst="rect">
            <a:avLst/>
          </a:prstGeom>
        </p:spPr>
        <p:txBody>
          <a:bodyPr vert="horz" lIns="91440" tIns="45720" rIns="91440" bIns="45720" rtlCol="0"/>
          <a:lstStyle>
            <a:lvl1pPr algn="r">
              <a:defRPr sz="1200"/>
            </a:lvl1pPr>
          </a:lstStyle>
          <a:p>
            <a:fld id="{9990BE88-3B68-4237-A7BC-471D256CC569}" type="datetimeFigureOut">
              <a:rPr lang="en-GB" smtClean="0"/>
              <a:t>04/12/2025</a:t>
            </a:fld>
            <a:endParaRPr lang="en-GB"/>
          </a:p>
        </p:txBody>
      </p:sp>
      <p:sp>
        <p:nvSpPr>
          <p:cNvPr id="4" name="Footer Placeholder 3">
            <a:extLst>
              <a:ext uri="{FF2B5EF4-FFF2-40B4-BE49-F238E27FC236}">
                <a16:creationId xmlns:a16="http://schemas.microsoft.com/office/drawing/2014/main" id="{0340824A-C9B0-A02F-636D-D57A85280CEB}"/>
              </a:ext>
            </a:extLst>
          </p:cNvPr>
          <p:cNvSpPr>
            <a:spLocks noGrp="1"/>
          </p:cNvSpPr>
          <p:nvPr>
            <p:ph type="ftr" sz="quarter" idx="2"/>
          </p:nvPr>
        </p:nvSpPr>
        <p:spPr>
          <a:xfrm>
            <a:off x="0" y="9283830"/>
            <a:ext cx="2914015" cy="49040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EEF661-746E-5E9A-1D61-A5E7D8B3F878}"/>
              </a:ext>
            </a:extLst>
          </p:cNvPr>
          <p:cNvSpPr>
            <a:spLocks noGrp="1"/>
          </p:cNvSpPr>
          <p:nvPr>
            <p:ph type="sldNum" sz="quarter" idx="3"/>
          </p:nvPr>
        </p:nvSpPr>
        <p:spPr>
          <a:xfrm>
            <a:off x="3809079" y="9283830"/>
            <a:ext cx="2914015" cy="490408"/>
          </a:xfrm>
          <a:prstGeom prst="rect">
            <a:avLst/>
          </a:prstGeom>
        </p:spPr>
        <p:txBody>
          <a:bodyPr vert="horz" lIns="91440" tIns="45720" rIns="91440" bIns="45720" rtlCol="0" anchor="b"/>
          <a:lstStyle>
            <a:lvl1pPr algn="r">
              <a:defRPr sz="1200"/>
            </a:lvl1pPr>
          </a:lstStyle>
          <a:p>
            <a:fld id="{A0A1CA3A-AD73-43F6-9436-415CA6B892F2}" type="slidenum">
              <a:rPr lang="en-GB" smtClean="0"/>
              <a:t>‹#›</a:t>
            </a:fld>
            <a:endParaRPr lang="en-GB"/>
          </a:p>
        </p:txBody>
      </p:sp>
    </p:spTree>
    <p:extLst>
      <p:ext uri="{BB962C8B-B14F-4D97-AF65-F5344CB8AC3E}">
        <p14:creationId xmlns:p14="http://schemas.microsoft.com/office/powerpoint/2010/main" val="3938716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2DDAD65E-2F8F-CA4E-B173-2D6B1E700175}" type="datetimeFigureOut">
              <a:rPr lang="en-GB" smtClean="0"/>
              <a:t>04/12/2025</a:t>
            </a:fld>
            <a:endParaRPr lang="en-GB"/>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89E79E95-9C13-8E49-BA78-5B172A4FD7BE}" type="slidenum">
              <a:rPr lang="en-GB" smtClean="0"/>
              <a:t>‹#›</a:t>
            </a:fld>
            <a:endParaRPr lang="en-GB"/>
          </a:p>
        </p:txBody>
      </p:sp>
    </p:spTree>
    <p:extLst>
      <p:ext uri="{BB962C8B-B14F-4D97-AF65-F5344CB8AC3E}">
        <p14:creationId xmlns:p14="http://schemas.microsoft.com/office/powerpoint/2010/main" val="1327475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9E79E95-9C13-8E49-BA78-5B172A4FD7BE}" type="slidenum">
              <a:rPr lang="en-GB" smtClean="0"/>
              <a:t>2</a:t>
            </a:fld>
            <a:endParaRPr lang="en-GB"/>
          </a:p>
        </p:txBody>
      </p:sp>
    </p:spTree>
    <p:extLst>
      <p:ext uri="{BB962C8B-B14F-4D97-AF65-F5344CB8AC3E}">
        <p14:creationId xmlns:p14="http://schemas.microsoft.com/office/powerpoint/2010/main" val="1032695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6A129-6841-7984-6AC8-F6F3A0A49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89E4FB-A05A-EC8A-9B62-4979C327B9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036FA-A14E-15A6-B84B-0FD597599F9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690546D-73F3-64E7-1252-73D146705061}"/>
              </a:ext>
            </a:extLst>
          </p:cNvPr>
          <p:cNvSpPr>
            <a:spLocks noGrp="1"/>
          </p:cNvSpPr>
          <p:nvPr>
            <p:ph type="sldNum" sz="quarter" idx="5"/>
          </p:nvPr>
        </p:nvSpPr>
        <p:spPr/>
        <p:txBody>
          <a:bodyPr/>
          <a:lstStyle/>
          <a:p>
            <a:fld id="{89E79E95-9C13-8E49-BA78-5B172A4FD7BE}" type="slidenum">
              <a:rPr lang="en-GB" smtClean="0"/>
              <a:t>17</a:t>
            </a:fld>
            <a:endParaRPr lang="en-GB"/>
          </a:p>
        </p:txBody>
      </p:sp>
    </p:spTree>
    <p:extLst>
      <p:ext uri="{BB962C8B-B14F-4D97-AF65-F5344CB8AC3E}">
        <p14:creationId xmlns:p14="http://schemas.microsoft.com/office/powerpoint/2010/main" val="551995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0B2E2-1679-8362-4B30-9D55D9485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EF008-C97B-9CEB-69AC-C10878F4FFF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AB4BBDE-23D5-C82F-8B4F-F3545EFA87B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0F600BA-E371-C776-2834-1988B9816C6E}"/>
              </a:ext>
            </a:extLst>
          </p:cNvPr>
          <p:cNvSpPr>
            <a:spLocks noGrp="1"/>
          </p:cNvSpPr>
          <p:nvPr>
            <p:ph type="sldNum" sz="quarter" idx="5"/>
          </p:nvPr>
        </p:nvSpPr>
        <p:spPr/>
        <p:txBody>
          <a:bodyPr/>
          <a:lstStyle/>
          <a:p>
            <a:fld id="{89E79E95-9C13-8E49-BA78-5B172A4FD7BE}" type="slidenum">
              <a:rPr lang="en-GB" smtClean="0"/>
              <a:t>19</a:t>
            </a:fld>
            <a:endParaRPr lang="en-GB"/>
          </a:p>
        </p:txBody>
      </p:sp>
    </p:spTree>
    <p:extLst>
      <p:ext uri="{BB962C8B-B14F-4D97-AF65-F5344CB8AC3E}">
        <p14:creationId xmlns:p14="http://schemas.microsoft.com/office/powerpoint/2010/main" val="3850787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D52AB-962C-E8E9-1B1B-65CC6EC7F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24F653-7898-DE13-53FF-2936A2FA4A0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2BCB38A-0F91-F139-83E7-320AFE2D93D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3240ED4-23C8-8469-9911-C50A4DE06A06}"/>
              </a:ext>
            </a:extLst>
          </p:cNvPr>
          <p:cNvSpPr>
            <a:spLocks noGrp="1"/>
          </p:cNvSpPr>
          <p:nvPr>
            <p:ph type="sldNum" sz="quarter" idx="5"/>
          </p:nvPr>
        </p:nvSpPr>
        <p:spPr/>
        <p:txBody>
          <a:bodyPr/>
          <a:lstStyle/>
          <a:p>
            <a:fld id="{89E79E95-9C13-8E49-BA78-5B172A4FD7BE}" type="slidenum">
              <a:rPr lang="en-GB" smtClean="0"/>
              <a:t>21</a:t>
            </a:fld>
            <a:endParaRPr lang="en-GB"/>
          </a:p>
        </p:txBody>
      </p:sp>
    </p:spTree>
    <p:extLst>
      <p:ext uri="{BB962C8B-B14F-4D97-AF65-F5344CB8AC3E}">
        <p14:creationId xmlns:p14="http://schemas.microsoft.com/office/powerpoint/2010/main" val="348439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248EF-FB43-9E26-60F8-9C13DBE682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EF8AF-2FD6-3ECA-4A45-D8E256BD422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41732BB-A87D-9831-E92E-B01C0EFBE02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2AC8A4F-6828-2E1E-EDEA-BF64AF387785}"/>
              </a:ext>
            </a:extLst>
          </p:cNvPr>
          <p:cNvSpPr>
            <a:spLocks noGrp="1"/>
          </p:cNvSpPr>
          <p:nvPr>
            <p:ph type="sldNum" sz="quarter" idx="5"/>
          </p:nvPr>
        </p:nvSpPr>
        <p:spPr/>
        <p:txBody>
          <a:bodyPr/>
          <a:lstStyle/>
          <a:p>
            <a:fld id="{89E79E95-9C13-8E49-BA78-5B172A4FD7BE}" type="slidenum">
              <a:rPr lang="en-GB" smtClean="0"/>
              <a:t>22</a:t>
            </a:fld>
            <a:endParaRPr lang="en-GB"/>
          </a:p>
        </p:txBody>
      </p:sp>
    </p:spTree>
    <p:extLst>
      <p:ext uri="{BB962C8B-B14F-4D97-AF65-F5344CB8AC3E}">
        <p14:creationId xmlns:p14="http://schemas.microsoft.com/office/powerpoint/2010/main" val="205477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DF92B-43AD-2E03-2C70-320E05CD7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A6658-5710-E98D-1461-57D6690D87D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ED12E52-9409-B4F8-BF0B-7983157C790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53A4750-3186-1AE4-17BA-F7EB88F57E1E}"/>
              </a:ext>
            </a:extLst>
          </p:cNvPr>
          <p:cNvSpPr>
            <a:spLocks noGrp="1"/>
          </p:cNvSpPr>
          <p:nvPr>
            <p:ph type="sldNum" sz="quarter" idx="5"/>
          </p:nvPr>
        </p:nvSpPr>
        <p:spPr/>
        <p:txBody>
          <a:bodyPr/>
          <a:lstStyle/>
          <a:p>
            <a:fld id="{89E79E95-9C13-8E49-BA78-5B172A4FD7BE}" type="slidenum">
              <a:rPr lang="en-GB" smtClean="0"/>
              <a:t>3</a:t>
            </a:fld>
            <a:endParaRPr lang="en-GB"/>
          </a:p>
        </p:txBody>
      </p:sp>
    </p:spTree>
    <p:extLst>
      <p:ext uri="{BB962C8B-B14F-4D97-AF65-F5344CB8AC3E}">
        <p14:creationId xmlns:p14="http://schemas.microsoft.com/office/powerpoint/2010/main" val="179070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4C1D9-F257-600F-87E1-A41BD92EF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BD7EB-E1CE-F75A-E91D-CDF3AF062C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7B0A47-29F5-197A-EA8A-8E581CB671E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4A8C690-CCE4-8728-1D0E-61C434685C2D}"/>
              </a:ext>
            </a:extLst>
          </p:cNvPr>
          <p:cNvSpPr>
            <a:spLocks noGrp="1"/>
          </p:cNvSpPr>
          <p:nvPr>
            <p:ph type="sldNum" sz="quarter" idx="5"/>
          </p:nvPr>
        </p:nvSpPr>
        <p:spPr/>
        <p:txBody>
          <a:bodyPr/>
          <a:lstStyle/>
          <a:p>
            <a:fld id="{89E79E95-9C13-8E49-BA78-5B172A4FD7BE}" type="slidenum">
              <a:rPr lang="en-GB" smtClean="0"/>
              <a:t>5</a:t>
            </a:fld>
            <a:endParaRPr lang="en-GB"/>
          </a:p>
        </p:txBody>
      </p:sp>
    </p:spTree>
    <p:extLst>
      <p:ext uri="{BB962C8B-B14F-4D97-AF65-F5344CB8AC3E}">
        <p14:creationId xmlns:p14="http://schemas.microsoft.com/office/powerpoint/2010/main" val="231641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07977-CA44-7268-A520-A482F791F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D7C8C6-4B9B-6C79-EE90-4B018A85571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04F8F61-D857-3C93-07CB-B2AC0448F04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D1B6CE3-562A-1530-F440-C03CBF7CE10D}"/>
              </a:ext>
            </a:extLst>
          </p:cNvPr>
          <p:cNvSpPr>
            <a:spLocks noGrp="1"/>
          </p:cNvSpPr>
          <p:nvPr>
            <p:ph type="sldNum" sz="quarter" idx="5"/>
          </p:nvPr>
        </p:nvSpPr>
        <p:spPr/>
        <p:txBody>
          <a:bodyPr/>
          <a:lstStyle/>
          <a:p>
            <a:fld id="{89E79E95-9C13-8E49-BA78-5B172A4FD7BE}" type="slidenum">
              <a:rPr lang="en-GB" smtClean="0"/>
              <a:t>7</a:t>
            </a:fld>
            <a:endParaRPr lang="en-GB"/>
          </a:p>
        </p:txBody>
      </p:sp>
    </p:spTree>
    <p:extLst>
      <p:ext uri="{BB962C8B-B14F-4D97-AF65-F5344CB8AC3E}">
        <p14:creationId xmlns:p14="http://schemas.microsoft.com/office/powerpoint/2010/main" val="3530437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1A862-7AD3-45F8-584F-39C60B59CE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1A20BF-E452-3C8F-2977-9E7AA54D38B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A26DBF9-6289-501C-1318-3A9DEC6BA14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1FA1BDF-E959-51A5-7FAC-B44CE2F06707}"/>
              </a:ext>
            </a:extLst>
          </p:cNvPr>
          <p:cNvSpPr>
            <a:spLocks noGrp="1"/>
          </p:cNvSpPr>
          <p:nvPr>
            <p:ph type="sldNum" sz="quarter" idx="5"/>
          </p:nvPr>
        </p:nvSpPr>
        <p:spPr/>
        <p:txBody>
          <a:bodyPr/>
          <a:lstStyle/>
          <a:p>
            <a:fld id="{89E79E95-9C13-8E49-BA78-5B172A4FD7BE}" type="slidenum">
              <a:rPr lang="en-GB" smtClean="0"/>
              <a:t>8</a:t>
            </a:fld>
            <a:endParaRPr lang="en-GB"/>
          </a:p>
        </p:txBody>
      </p:sp>
    </p:spTree>
    <p:extLst>
      <p:ext uri="{BB962C8B-B14F-4D97-AF65-F5344CB8AC3E}">
        <p14:creationId xmlns:p14="http://schemas.microsoft.com/office/powerpoint/2010/main" val="473766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D303E-571F-6D95-82D7-53A48089A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DFF44-CC76-7952-C0DC-92FCFA30544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C56590F-8ECC-F0D3-0CD7-DC4FE6F88BE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3CAE0D7-0FF8-DE2C-E968-B9ABACE50047}"/>
              </a:ext>
            </a:extLst>
          </p:cNvPr>
          <p:cNvSpPr>
            <a:spLocks noGrp="1"/>
          </p:cNvSpPr>
          <p:nvPr>
            <p:ph type="sldNum" sz="quarter" idx="5"/>
          </p:nvPr>
        </p:nvSpPr>
        <p:spPr/>
        <p:txBody>
          <a:bodyPr/>
          <a:lstStyle/>
          <a:p>
            <a:fld id="{89E79E95-9C13-8E49-BA78-5B172A4FD7BE}" type="slidenum">
              <a:rPr lang="en-GB" smtClean="0"/>
              <a:t>9</a:t>
            </a:fld>
            <a:endParaRPr lang="en-GB"/>
          </a:p>
        </p:txBody>
      </p:sp>
    </p:spTree>
    <p:extLst>
      <p:ext uri="{BB962C8B-B14F-4D97-AF65-F5344CB8AC3E}">
        <p14:creationId xmlns:p14="http://schemas.microsoft.com/office/powerpoint/2010/main" val="1716433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D0E6E-53FE-C4C6-5269-9EBE4EC6D6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FA3BCB-1049-1C02-1372-1C9C2B1F2CE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30107E6-FAA3-F6EE-7DCF-69DCFC96A2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E0F451-3E34-2C67-DC4B-19824320D3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E76836-09D1-484F-AB2E-15C28080EFE9}"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0140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52D50-2A48-B7BD-7EE8-675F461E08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58806-03E8-2A7F-B02B-6FA2755DC56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35950E4-84A8-BAB7-869A-A70FE7061F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2DAEB8-3860-C4E6-7C08-689BB60393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E76836-09D1-484F-AB2E-15C28080EFE9}"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8959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7EA6B-0A5E-E5D4-BBFD-F7CBCF2924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0D103-9C9F-F5E4-8460-5AF5528FF9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20BA9-60C6-66A1-1AE4-553EF03BDD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2E0566-D9D0-C8FC-60A2-068DF29AA5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E76836-09D1-484F-AB2E-15C28080EFE9}"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80287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Version 1">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F23D96EB-A41F-A9FF-A082-79BEC0FE01D7}"/>
              </a:ext>
            </a:extLst>
          </p:cNvPr>
          <p:cNvSpPr>
            <a:spLocks noGrp="1"/>
          </p:cNvSpPr>
          <p:nvPr>
            <p:ph type="ctrTitle" hasCustomPrompt="1"/>
          </p:nvPr>
        </p:nvSpPr>
        <p:spPr>
          <a:xfrm>
            <a:off x="1524000" y="3323461"/>
            <a:ext cx="9144000" cy="696898"/>
          </a:xfrm>
        </p:spPr>
        <p:txBody>
          <a:bodyPr anchor="ctr">
            <a:normAutofit/>
          </a:bodyPr>
          <a:lstStyle>
            <a:lvl1pPr algn="ctr">
              <a:lnSpc>
                <a:spcPct val="100000"/>
              </a:lnSpc>
              <a:spcBef>
                <a:spcPts val="0"/>
              </a:spcBef>
              <a:defRPr sz="4000">
                <a:solidFill>
                  <a:schemeClr val="bg1"/>
                </a:solidFill>
              </a:defRPr>
            </a:lvl1pPr>
          </a:lstStyle>
          <a:p>
            <a:r>
              <a:rPr lang="en-US"/>
              <a:t>Click to Add Headline</a:t>
            </a:r>
          </a:p>
        </p:txBody>
      </p:sp>
      <p:sp>
        <p:nvSpPr>
          <p:cNvPr id="3" name="Subtitle 2">
            <a:extLst>
              <a:ext uri="{FF2B5EF4-FFF2-40B4-BE49-F238E27FC236}">
                <a16:creationId xmlns:a16="http://schemas.microsoft.com/office/drawing/2014/main" id="{054FDBEB-5981-CA9F-2CF7-AC63E830B1F3}"/>
              </a:ext>
            </a:extLst>
          </p:cNvPr>
          <p:cNvSpPr>
            <a:spLocks noGrp="1"/>
          </p:cNvSpPr>
          <p:nvPr>
            <p:ph type="subTitle" idx="1" hasCustomPrompt="1"/>
          </p:nvPr>
        </p:nvSpPr>
        <p:spPr>
          <a:xfrm>
            <a:off x="1524000" y="4104385"/>
            <a:ext cx="9144000" cy="449101"/>
          </a:xfrm>
        </p:spPr>
        <p:txBody>
          <a:bodyPr anchor="ctr">
            <a:normAutofit/>
          </a:bodyPr>
          <a:lstStyle>
            <a:lvl1pPr marL="0" indent="0" algn="ctr">
              <a:lnSpc>
                <a:spcPct val="100000"/>
              </a:lnSpc>
              <a:spcBef>
                <a:spcPts val="0"/>
              </a:spcBef>
              <a:buNone/>
              <a:defRPr sz="2000" b="1" spc="300">
                <a:solidFill>
                  <a:srgbClr val="57BAE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6587" y="1783526"/>
            <a:ext cx="6998826" cy="1159180"/>
          </a:xfrm>
          <a:prstGeom prst="rect">
            <a:avLst/>
          </a:prstGeom>
        </p:spPr>
      </p:pic>
      <p:sp>
        <p:nvSpPr>
          <p:cNvPr id="9" name="Date Placeholder 1">
            <a:extLst>
              <a:ext uri="{FF2B5EF4-FFF2-40B4-BE49-F238E27FC236}">
                <a16:creationId xmlns:a16="http://schemas.microsoft.com/office/drawing/2014/main" id="{9265C66E-ECE2-B3FE-5284-F16C5E778622}"/>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35551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A blue and purple background&#10;&#10;AI-generated content may be incorrect.">
            <a:extLst>
              <a:ext uri="{FF2B5EF4-FFF2-40B4-BE49-F238E27FC236}">
                <a16:creationId xmlns:a16="http://schemas.microsoft.com/office/drawing/2014/main" id="{DEA67573-2F92-CFC5-DD6E-D2B9A6E661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415E95-EFB1-B861-60B7-114DAD5C96F6}"/>
              </a:ext>
            </a:extLst>
          </p:cNvPr>
          <p:cNvSpPr>
            <a:spLocks noGrp="1"/>
          </p:cNvSpPr>
          <p:nvPr>
            <p:ph type="title"/>
          </p:nvPr>
        </p:nvSpPr>
        <p:spPr>
          <a:xfrm>
            <a:off x="831850" y="712150"/>
            <a:ext cx="4776470" cy="3189290"/>
          </a:xfrm>
        </p:spPr>
        <p:txBody>
          <a:bodyPr anchor="b">
            <a:normAutofit/>
          </a:bodyPr>
          <a:lstStyle>
            <a:lvl1pPr>
              <a:lnSpc>
                <a:spcPct val="100000"/>
              </a:lnSpc>
              <a:spcBef>
                <a:spcPts val="0"/>
              </a:spcBef>
              <a:defRPr sz="4000">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EF20FE9-FC5A-AB82-F953-4E6DF424C080}"/>
              </a:ext>
            </a:extLst>
          </p:cNvPr>
          <p:cNvSpPr>
            <a:spLocks noGrp="1"/>
          </p:cNvSpPr>
          <p:nvPr>
            <p:ph type="body" idx="1" hasCustomPrompt="1"/>
          </p:nvPr>
        </p:nvSpPr>
        <p:spPr>
          <a:xfrm>
            <a:off x="831850" y="4190682"/>
            <a:ext cx="4776470" cy="558799"/>
          </a:xfrm>
        </p:spPr>
        <p:txBody>
          <a:bodyPr anchor="ctr">
            <a:normAutofit/>
          </a:bodyPr>
          <a:lstStyle>
            <a:lvl1pPr marL="0" indent="0">
              <a:lnSpc>
                <a:spcPct val="100000"/>
              </a:lnSpc>
              <a:spcBef>
                <a:spcPts val="0"/>
              </a:spcBef>
              <a:buNone/>
              <a:defRPr sz="2000" b="1">
                <a:solidFill>
                  <a:srgbClr val="EE45AC"/>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add Sub Headline</a:t>
            </a:r>
          </a:p>
        </p:txBody>
      </p:sp>
      <p:sp>
        <p:nvSpPr>
          <p:cNvPr id="5" name="Footer Placeholder 4">
            <a:extLst>
              <a:ext uri="{FF2B5EF4-FFF2-40B4-BE49-F238E27FC236}">
                <a16:creationId xmlns:a16="http://schemas.microsoft.com/office/drawing/2014/main" id="{E315CE18-F55C-A69B-4BBA-4812C55795B6}"/>
              </a:ext>
            </a:extLst>
          </p:cNvPr>
          <p:cNvSpPr>
            <a:spLocks noGrp="1"/>
          </p:cNvSpPr>
          <p:nvPr>
            <p:ph type="ftr" sz="quarter" idx="11"/>
          </p:nvPr>
        </p:nvSpPr>
        <p:spPr/>
        <p:txBody>
          <a:bodyPr/>
          <a:lstStyle/>
          <a:p>
            <a:endParaRPr lang="en-US"/>
          </a:p>
        </p:txBody>
      </p:sp>
      <p:pic>
        <p:nvPicPr>
          <p:cNvPr id="10" name="Picture 9" descr="A white letter on a black background&#10;&#10;AI-generated content may be incorrect.">
            <a:extLst>
              <a:ext uri="{FF2B5EF4-FFF2-40B4-BE49-F238E27FC236}">
                <a16:creationId xmlns:a16="http://schemas.microsoft.com/office/drawing/2014/main" id="{25963CEA-379C-5800-F08A-2E27BE29F5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450" y="5531948"/>
            <a:ext cx="3785870" cy="627036"/>
          </a:xfrm>
          <a:prstGeom prst="rect">
            <a:avLst/>
          </a:prstGeom>
        </p:spPr>
      </p:pic>
      <p:sp>
        <p:nvSpPr>
          <p:cNvPr id="4" name="Date Placeholder 1">
            <a:extLst>
              <a:ext uri="{FF2B5EF4-FFF2-40B4-BE49-F238E27FC236}">
                <a16:creationId xmlns:a16="http://schemas.microsoft.com/office/drawing/2014/main" id="{5487E086-FED7-594E-5EA0-B9D85C91D3BC}"/>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25356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40" name="Text Placeholder 29">
            <a:extLst>
              <a:ext uri="{FF2B5EF4-FFF2-40B4-BE49-F238E27FC236}">
                <a16:creationId xmlns:a16="http://schemas.microsoft.com/office/drawing/2014/main" id="{2A8EDB84-0A65-30B6-7233-C1800238786B}"/>
              </a:ext>
            </a:extLst>
          </p:cNvPr>
          <p:cNvSpPr>
            <a:spLocks noGrp="1"/>
          </p:cNvSpPr>
          <p:nvPr>
            <p:ph type="body" sz="quarter" idx="14" hasCustomPrompt="1"/>
          </p:nvPr>
        </p:nvSpPr>
        <p:spPr>
          <a:xfrm>
            <a:off x="1095271" y="1223698"/>
            <a:ext cx="4634198" cy="4709249"/>
          </a:xfrm>
        </p:spPr>
        <p:txBody>
          <a:bodyPr anchor="t">
            <a:normAutofit/>
          </a:bodyPr>
          <a:lstStyle>
            <a:lvl1pPr>
              <a:lnSpc>
                <a:spcPct val="100000"/>
              </a:lnSpc>
              <a:spcBef>
                <a:spcPts val="0"/>
              </a:spcBef>
              <a:defRPr sz="1600" b="0">
                <a:solidFill>
                  <a:schemeClr val="tx1">
                    <a:lumMod val="75000"/>
                    <a:lumOff val="25000"/>
                  </a:schemeClr>
                </a:solidFill>
                <a:latin typeface="+mn-lt"/>
              </a:defRPr>
            </a:lvl1pPr>
          </a:lstStyle>
          <a:p>
            <a:pPr lvl="0"/>
            <a:r>
              <a:rPr lang="en-US"/>
              <a:t>Text Here</a:t>
            </a:r>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rm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3" name="Picture Placeholder 12">
            <a:extLst>
              <a:ext uri="{FF2B5EF4-FFF2-40B4-BE49-F238E27FC236}">
                <a16:creationId xmlns:a16="http://schemas.microsoft.com/office/drawing/2014/main" id="{D8B887A3-3393-0334-E6A6-56A6A8279601}"/>
              </a:ext>
            </a:extLst>
          </p:cNvPr>
          <p:cNvSpPr>
            <a:spLocks noGrp="1"/>
          </p:cNvSpPr>
          <p:nvPr>
            <p:ph type="pic" sz="quarter" idx="15"/>
          </p:nvPr>
        </p:nvSpPr>
        <p:spPr>
          <a:xfrm>
            <a:off x="5914662" y="1223699"/>
            <a:ext cx="5815222" cy="4709249"/>
          </a:xfrm>
          <a:custGeom>
            <a:avLst/>
            <a:gdLst>
              <a:gd name="connsiteX0" fmla="*/ 196564 w 5988732"/>
              <a:gd name="connsiteY0" fmla="*/ 0 h 4709249"/>
              <a:gd name="connsiteX1" fmla="*/ 5792168 w 5988732"/>
              <a:gd name="connsiteY1" fmla="*/ 0 h 4709249"/>
              <a:gd name="connsiteX2" fmla="*/ 5988732 w 5988732"/>
              <a:gd name="connsiteY2" fmla="*/ 196564 h 4709249"/>
              <a:gd name="connsiteX3" fmla="*/ 5988732 w 5988732"/>
              <a:gd name="connsiteY3" fmla="*/ 4512685 h 4709249"/>
              <a:gd name="connsiteX4" fmla="*/ 5792168 w 5988732"/>
              <a:gd name="connsiteY4" fmla="*/ 4709249 h 4709249"/>
              <a:gd name="connsiteX5" fmla="*/ 196564 w 5988732"/>
              <a:gd name="connsiteY5" fmla="*/ 4709249 h 4709249"/>
              <a:gd name="connsiteX6" fmla="*/ 0 w 5988732"/>
              <a:gd name="connsiteY6" fmla="*/ 4512685 h 4709249"/>
              <a:gd name="connsiteX7" fmla="*/ 0 w 5988732"/>
              <a:gd name="connsiteY7" fmla="*/ 196564 h 4709249"/>
              <a:gd name="connsiteX8" fmla="*/ 196564 w 5988732"/>
              <a:gd name="connsiteY8" fmla="*/ 0 h 47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8732" h="4709249">
                <a:moveTo>
                  <a:pt x="196564" y="0"/>
                </a:moveTo>
                <a:lnTo>
                  <a:pt x="5792168" y="0"/>
                </a:lnTo>
                <a:cubicBezTo>
                  <a:pt x="5900727" y="0"/>
                  <a:pt x="5988732" y="88005"/>
                  <a:pt x="5988732" y="196564"/>
                </a:cubicBezTo>
                <a:lnTo>
                  <a:pt x="5988732" y="4512685"/>
                </a:lnTo>
                <a:cubicBezTo>
                  <a:pt x="5988732" y="4621244"/>
                  <a:pt x="5900727" y="4709249"/>
                  <a:pt x="5792168" y="4709249"/>
                </a:cubicBezTo>
                <a:lnTo>
                  <a:pt x="196564" y="4709249"/>
                </a:lnTo>
                <a:cubicBezTo>
                  <a:pt x="88005" y="4709249"/>
                  <a:pt x="0" y="4621244"/>
                  <a:pt x="0" y="4512685"/>
                </a:cubicBezTo>
                <a:lnTo>
                  <a:pt x="0" y="196564"/>
                </a:lnTo>
                <a:cubicBezTo>
                  <a:pt x="0" y="88005"/>
                  <a:pt x="88005" y="0"/>
                  <a:pt x="196564" y="0"/>
                </a:cubicBezTo>
                <a:close/>
              </a:path>
            </a:pathLst>
          </a:custGeom>
        </p:spPr>
        <p:txBody>
          <a:bodyPr wrap="square">
            <a:noAutofit/>
          </a:bodyPr>
          <a:lstStyle/>
          <a:p>
            <a:endParaRPr lang="en-IN"/>
          </a:p>
        </p:txBody>
      </p:sp>
      <p:sp>
        <p:nvSpPr>
          <p:cNvPr id="2" name="Date Placeholder 1">
            <a:extLst>
              <a:ext uri="{FF2B5EF4-FFF2-40B4-BE49-F238E27FC236}">
                <a16:creationId xmlns:a16="http://schemas.microsoft.com/office/drawing/2014/main" id="{0C41F33D-AE03-3B9A-85AC-95EF57312EF1}"/>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899727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5">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 name="Date Placeholder 1">
            <a:extLst>
              <a:ext uri="{FF2B5EF4-FFF2-40B4-BE49-F238E27FC236}">
                <a16:creationId xmlns:a16="http://schemas.microsoft.com/office/drawing/2014/main" id="{11E0AD5C-A288-647C-63EC-D6DA7AB9EB9F}"/>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21944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Filler 8">
    <p:spTree>
      <p:nvGrpSpPr>
        <p:cNvPr id="1" name=""/>
        <p:cNvGrpSpPr/>
        <p:nvPr/>
      </p:nvGrpSpPr>
      <p:grpSpPr>
        <a:xfrm>
          <a:off x="0" y="0"/>
          <a:ext cx="0" cy="0"/>
          <a:chOff x="0" y="0"/>
          <a:chExt cx="0" cy="0"/>
        </a:xfrm>
      </p:grpSpPr>
      <p:pic>
        <p:nvPicPr>
          <p:cNvPr id="2" name="Picture 1" descr="A purple and blue light&#10;&#10;AI-generated content may be incorrect.">
            <a:extLst>
              <a:ext uri="{FF2B5EF4-FFF2-40B4-BE49-F238E27FC236}">
                <a16:creationId xmlns:a16="http://schemas.microsoft.com/office/drawing/2014/main" id="{09A88FF8-18C0-BDA0-934A-DC24AAF71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3738623" y="3338696"/>
            <a:ext cx="767954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7578073" y="928594"/>
            <a:ext cx="3840092" cy="2265743"/>
          </a:xfrm>
        </p:spPr>
        <p:txBody>
          <a:bodyPr anchor="ctr">
            <a:noAutofit/>
          </a:bodyPr>
          <a:lstStyle>
            <a:lvl1pPr algn="l">
              <a:lnSpc>
                <a:spcPct val="100000"/>
              </a:lnSpc>
              <a:spcBef>
                <a:spcPts val="0"/>
              </a:spcBef>
              <a:defRPr sz="1600" b="1">
                <a:solidFill>
                  <a:srgbClr val="6680FF"/>
                </a:solidFill>
                <a:latin typeface="+mj-lt"/>
              </a:defRPr>
            </a:lvl1pPr>
          </a:lstStyle>
          <a:p>
            <a:pPr lvl="0"/>
            <a:endParaRPr lang="en-US"/>
          </a:p>
        </p:txBody>
      </p:sp>
      <p:sp>
        <p:nvSpPr>
          <p:cNvPr id="3" name="Date Placeholder 1">
            <a:extLst>
              <a:ext uri="{FF2B5EF4-FFF2-40B4-BE49-F238E27FC236}">
                <a16:creationId xmlns:a16="http://schemas.microsoft.com/office/drawing/2014/main" id="{F5A0A0BE-92F5-9A0E-07A8-6D53E38905FB}"/>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18560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Version 1">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a:stretch>
            <a:fillRect/>
          </a:stretch>
        </p:blipFill>
        <p:spPr>
          <a:xfrm>
            <a:off x="-1" y="0"/>
            <a:ext cx="12192001" cy="6858000"/>
          </a:xfrm>
          <a:prstGeom prst="rect">
            <a:avLst/>
          </a:prstGeom>
        </p:spPr>
      </p:pic>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a:stretch>
            <a:fillRect/>
          </a:stretch>
        </p:blipFill>
        <p:spPr>
          <a:xfrm>
            <a:off x="4616193" y="668405"/>
            <a:ext cx="2959614" cy="490186"/>
          </a:xfrm>
          <a:prstGeom prst="rect">
            <a:avLst/>
          </a:prstGeom>
        </p:spPr>
      </p:pic>
      <p:sp>
        <p:nvSpPr>
          <p:cNvPr id="2" name="Date Placeholder 1">
            <a:extLst>
              <a:ext uri="{FF2B5EF4-FFF2-40B4-BE49-F238E27FC236}">
                <a16:creationId xmlns:a16="http://schemas.microsoft.com/office/drawing/2014/main" id="{18540065-51D2-0D8D-DABB-7F8805184A2D}"/>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56633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xml"/><Relationship Id="rId7" Type="http://schemas.openxmlformats.org/officeDocument/2006/relationships/image" Target="../media/image3.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AF157AC-DDBE-4E12-BBED-14AEE50C1219}"/>
              </a:ext>
            </a:extLst>
          </p:cNvPr>
          <p:cNvGraphicFramePr>
            <a:graphicFrameLocks noChangeAspect="1"/>
          </p:cNvGraphicFramePr>
          <p:nvPr userDrawn="1">
            <p:custDataLst>
              <p:tags r:id="rId3"/>
            </p:custDataLst>
            <p:extLst>
              <p:ext uri="{D42A27DB-BD31-4B8C-83A1-F6EECF244321}">
                <p14:modId xmlns:p14="http://schemas.microsoft.com/office/powerpoint/2010/main" val="7683835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think-cell data - do not delete" hidden="1">
                        <a:extLst>
                          <a:ext uri="{FF2B5EF4-FFF2-40B4-BE49-F238E27FC236}">
                            <a16:creationId xmlns:a16="http://schemas.microsoft.com/office/drawing/2014/main" id="{9AF157AC-DDBE-4E12-BBED-14AEE50C1219}"/>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pic>
        <p:nvPicPr>
          <p:cNvPr id="10" name="Google Shape;10;p33"/>
          <p:cNvPicPr preferRelativeResize="0"/>
          <p:nvPr/>
        </p:nvPicPr>
        <p:blipFill rotWithShape="1">
          <a:blip r:embed="rId6">
            <a:alphaModFix/>
          </a:blip>
          <a:srcRect/>
          <a:stretch/>
        </p:blipFill>
        <p:spPr>
          <a:xfrm>
            <a:off x="0" y="480001"/>
            <a:ext cx="10363200" cy="647700"/>
          </a:xfrm>
          <a:prstGeom prst="rect">
            <a:avLst/>
          </a:prstGeom>
          <a:noFill/>
          <a:ln>
            <a:noFill/>
          </a:ln>
        </p:spPr>
      </p:pic>
      <p:grpSp>
        <p:nvGrpSpPr>
          <p:cNvPr id="11" name="Google Shape;11;p33"/>
          <p:cNvGrpSpPr/>
          <p:nvPr/>
        </p:nvGrpSpPr>
        <p:grpSpPr>
          <a:xfrm>
            <a:off x="0" y="0"/>
            <a:ext cx="12192000" cy="548680"/>
            <a:chOff x="0" y="0"/>
            <a:chExt cx="9144000" cy="411510"/>
          </a:xfrm>
        </p:grpSpPr>
        <p:pic>
          <p:nvPicPr>
            <p:cNvPr id="12" name="Google Shape;12;p33"/>
            <p:cNvPicPr preferRelativeResize="0"/>
            <p:nvPr/>
          </p:nvPicPr>
          <p:blipFill rotWithShape="1">
            <a:blip r:embed="rId7">
              <a:alphaModFix/>
            </a:blip>
            <a:srcRect/>
            <a:stretch/>
          </p:blipFill>
          <p:spPr>
            <a:xfrm>
              <a:off x="0" y="0"/>
              <a:ext cx="6584160" cy="411510"/>
            </a:xfrm>
            <a:prstGeom prst="rect">
              <a:avLst/>
            </a:prstGeom>
            <a:noFill/>
            <a:ln>
              <a:noFill/>
            </a:ln>
          </p:spPr>
        </p:pic>
        <p:pic>
          <p:nvPicPr>
            <p:cNvPr id="13" name="Google Shape;13;p33"/>
            <p:cNvPicPr preferRelativeResize="0"/>
            <p:nvPr/>
          </p:nvPicPr>
          <p:blipFill rotWithShape="1">
            <a:blip r:embed="rId8">
              <a:alphaModFix/>
            </a:blip>
            <a:srcRect/>
            <a:stretch/>
          </p:blipFill>
          <p:spPr>
            <a:xfrm>
              <a:off x="2559840" y="0"/>
              <a:ext cx="6584160" cy="411510"/>
            </a:xfrm>
            <a:prstGeom prst="rect">
              <a:avLst/>
            </a:prstGeom>
            <a:noFill/>
            <a:ln>
              <a:noFill/>
            </a:ln>
          </p:spPr>
        </p:pic>
      </p:grpSp>
      <p:sp>
        <p:nvSpPr>
          <p:cNvPr id="14" name="Google Shape;14;p33"/>
          <p:cNvSpPr txBox="1">
            <a:spLocks noGrp="1"/>
          </p:cNvSpPr>
          <p:nvPr>
            <p:ph type="title"/>
          </p:nvPr>
        </p:nvSpPr>
        <p:spPr>
          <a:xfrm>
            <a:off x="480000" y="480000"/>
            <a:ext cx="10972800" cy="672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1800"/>
              <a:buFont typeface="Nunito Sans Light"/>
              <a:buNone/>
              <a:defRPr sz="1800" b="0" i="0" u="none" strike="noStrike" cap="none">
                <a:solidFill>
                  <a:schemeClr val="lt1"/>
                </a:solidFill>
                <a:latin typeface="Nunito Sans Light"/>
                <a:ea typeface="Nunito Sans Light"/>
                <a:cs typeface="Nunito Sans Light"/>
                <a:sym typeface="Nunito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33"/>
          <p:cNvSpPr txBox="1">
            <a:spLocks noGrp="1"/>
          </p:cNvSpPr>
          <p:nvPr>
            <p:ph type="body" idx="1"/>
          </p:nvPr>
        </p:nvSpPr>
        <p:spPr>
          <a:xfrm>
            <a:off x="480000" y="1440000"/>
            <a:ext cx="11040000" cy="4800000"/>
          </a:xfrm>
          <a:prstGeom prst="rect">
            <a:avLst/>
          </a:prstGeom>
          <a:noFill/>
          <a:ln>
            <a:noFill/>
          </a:ln>
        </p:spPr>
        <p:txBody>
          <a:bodyPr spcFirstLastPara="1" wrap="square" lIns="91425" tIns="45700" rIns="91425" bIns="45700" anchor="t" anchorCtr="0">
            <a:normAutofit/>
          </a:bodyPr>
          <a:lstStyle>
            <a:lvl1pPr marL="457200" marR="0" lvl="0" indent="-304800" algn="l" rtl="0">
              <a:lnSpc>
                <a:spcPct val="110000"/>
              </a:lnSpc>
              <a:spcBef>
                <a:spcPts val="400"/>
              </a:spcBef>
              <a:spcAft>
                <a:spcPts val="0"/>
              </a:spcAft>
              <a:buClr>
                <a:schemeClr val="accent3"/>
              </a:buClr>
              <a:buSzPts val="1200"/>
              <a:buFont typeface="Noto Sans Symbols"/>
              <a:buChar char="▪"/>
              <a:defRPr sz="1200" b="0" i="0" u="none" strike="noStrike" cap="none">
                <a:solidFill>
                  <a:schemeClr val="dk1"/>
                </a:solidFill>
                <a:latin typeface="Nunito Sans Light"/>
                <a:ea typeface="Nunito Sans Light"/>
                <a:cs typeface="Nunito Sans Light"/>
                <a:sym typeface="Nunito Sans Light"/>
              </a:defRPr>
            </a:lvl1pPr>
            <a:lvl2pPr marL="914400" marR="0" lvl="1" indent="-304800" algn="l" rtl="0">
              <a:lnSpc>
                <a:spcPct val="110000"/>
              </a:lnSpc>
              <a:spcBef>
                <a:spcPts val="400"/>
              </a:spcBef>
              <a:spcAft>
                <a:spcPts val="0"/>
              </a:spcAft>
              <a:buClr>
                <a:schemeClr val="accent3"/>
              </a:buClr>
              <a:buSzPts val="1200"/>
              <a:buFont typeface="Noto Sans Symbols"/>
              <a:buChar char="▪"/>
              <a:defRPr sz="1200" b="0" i="0" u="none" strike="noStrike" cap="none">
                <a:solidFill>
                  <a:schemeClr val="dk1"/>
                </a:solidFill>
                <a:latin typeface="Nunito Sans Light"/>
                <a:ea typeface="Nunito Sans Light"/>
                <a:cs typeface="Nunito Sans Light"/>
                <a:sym typeface="Nunito Sans Light"/>
              </a:defRPr>
            </a:lvl2pPr>
            <a:lvl3pPr marL="1371600" marR="0" lvl="2" indent="-304800" algn="l" rtl="0">
              <a:lnSpc>
                <a:spcPct val="110000"/>
              </a:lnSpc>
              <a:spcBef>
                <a:spcPts val="400"/>
              </a:spcBef>
              <a:spcAft>
                <a:spcPts val="0"/>
              </a:spcAft>
              <a:buClr>
                <a:schemeClr val="accent3"/>
              </a:buClr>
              <a:buSzPts val="1200"/>
              <a:buFont typeface="Noto Sans Symbols"/>
              <a:buChar char="▪"/>
              <a:defRPr sz="1200" b="0" i="0" u="none" strike="noStrike" cap="none">
                <a:solidFill>
                  <a:schemeClr val="dk1"/>
                </a:solidFill>
                <a:latin typeface="Nunito Sans Light"/>
                <a:ea typeface="Nunito Sans Light"/>
                <a:cs typeface="Nunito Sans Light"/>
                <a:sym typeface="Nunito Sans Light"/>
              </a:defRPr>
            </a:lvl3pPr>
            <a:lvl4pPr marL="1828800" marR="0" lvl="3" indent="-304800" algn="l" rtl="0">
              <a:lnSpc>
                <a:spcPct val="110000"/>
              </a:lnSpc>
              <a:spcBef>
                <a:spcPts val="400"/>
              </a:spcBef>
              <a:spcAft>
                <a:spcPts val="0"/>
              </a:spcAft>
              <a:buClr>
                <a:schemeClr val="accent3"/>
              </a:buClr>
              <a:buSzPts val="1200"/>
              <a:buFont typeface="Noto Sans Symbols"/>
              <a:buChar char="▪"/>
              <a:defRPr sz="1200" b="0" i="0" u="none" strike="noStrike" cap="none">
                <a:solidFill>
                  <a:schemeClr val="dk1"/>
                </a:solidFill>
                <a:latin typeface="Nunito Sans Light"/>
                <a:ea typeface="Nunito Sans Light"/>
                <a:cs typeface="Nunito Sans Light"/>
                <a:sym typeface="Nunito Sans Light"/>
              </a:defRPr>
            </a:lvl4pPr>
            <a:lvl5pPr marL="2286000" marR="0" lvl="4" indent="-304800" algn="l" rtl="0">
              <a:lnSpc>
                <a:spcPct val="110000"/>
              </a:lnSpc>
              <a:spcBef>
                <a:spcPts val="400"/>
              </a:spcBef>
              <a:spcAft>
                <a:spcPts val="0"/>
              </a:spcAft>
              <a:buClr>
                <a:schemeClr val="accent3"/>
              </a:buClr>
              <a:buSzPts val="1200"/>
              <a:buFont typeface="Noto Sans Symbols"/>
              <a:buChar char="▪"/>
              <a:defRPr sz="1200" b="0" i="0" u="none" strike="noStrike" cap="none">
                <a:solidFill>
                  <a:schemeClr val="dk1"/>
                </a:solidFill>
                <a:latin typeface="Nunito Sans Light"/>
                <a:ea typeface="Nunito Sans Light"/>
                <a:cs typeface="Nunito Sans Light"/>
                <a:sym typeface="Nunito Sans Light"/>
              </a:defRPr>
            </a:lvl5pPr>
            <a:lvl6pPr marL="2743200" marR="0" lvl="5" indent="-329628" algn="l" rtl="0">
              <a:spcBef>
                <a:spcPts val="400"/>
              </a:spcBef>
              <a:spcAft>
                <a:spcPts val="0"/>
              </a:spcAft>
              <a:buClr>
                <a:schemeClr val="dk1"/>
              </a:buClr>
              <a:buSzPts val="1591"/>
              <a:buFont typeface="Arial"/>
              <a:buChar char="•"/>
              <a:defRPr sz="1591" b="0" i="0" u="none" strike="noStrike" cap="none">
                <a:solidFill>
                  <a:schemeClr val="dk1"/>
                </a:solidFill>
                <a:latin typeface="Arial"/>
                <a:ea typeface="Arial"/>
                <a:cs typeface="Arial"/>
                <a:sym typeface="Arial"/>
              </a:defRPr>
            </a:lvl6pPr>
            <a:lvl7pPr marL="3200400" marR="0" lvl="6" indent="-329628" algn="l" rtl="0">
              <a:spcBef>
                <a:spcPts val="318"/>
              </a:spcBef>
              <a:spcAft>
                <a:spcPts val="0"/>
              </a:spcAft>
              <a:buClr>
                <a:schemeClr val="dk1"/>
              </a:buClr>
              <a:buSzPts val="1591"/>
              <a:buFont typeface="Arial"/>
              <a:buChar char="•"/>
              <a:defRPr sz="1591" b="0" i="0" u="none" strike="noStrike" cap="none">
                <a:solidFill>
                  <a:schemeClr val="dk1"/>
                </a:solidFill>
                <a:latin typeface="Arial"/>
                <a:ea typeface="Arial"/>
                <a:cs typeface="Arial"/>
                <a:sym typeface="Arial"/>
              </a:defRPr>
            </a:lvl7pPr>
            <a:lvl8pPr marL="3657600" marR="0" lvl="7" indent="-329628" algn="l" rtl="0">
              <a:spcBef>
                <a:spcPts val="318"/>
              </a:spcBef>
              <a:spcAft>
                <a:spcPts val="0"/>
              </a:spcAft>
              <a:buClr>
                <a:schemeClr val="dk1"/>
              </a:buClr>
              <a:buSzPts val="1591"/>
              <a:buFont typeface="Arial"/>
              <a:buChar char="•"/>
              <a:defRPr sz="1591" b="0" i="0" u="none" strike="noStrike" cap="none">
                <a:solidFill>
                  <a:schemeClr val="dk1"/>
                </a:solidFill>
                <a:latin typeface="Arial"/>
                <a:ea typeface="Arial"/>
                <a:cs typeface="Arial"/>
                <a:sym typeface="Arial"/>
              </a:defRPr>
            </a:lvl8pPr>
            <a:lvl9pPr marL="4114800" marR="0" lvl="8" indent="-329628" algn="l" rtl="0">
              <a:spcBef>
                <a:spcPts val="318"/>
              </a:spcBef>
              <a:spcAft>
                <a:spcPts val="0"/>
              </a:spcAft>
              <a:buClr>
                <a:schemeClr val="dk1"/>
              </a:buClr>
              <a:buSzPts val="1591"/>
              <a:buFont typeface="Arial"/>
              <a:buChar char="•"/>
              <a:defRPr sz="1591" b="0" i="0" u="none" strike="noStrike" cap="none">
                <a:solidFill>
                  <a:schemeClr val="dk1"/>
                </a:solidFill>
                <a:latin typeface="Arial"/>
                <a:ea typeface="Arial"/>
                <a:cs typeface="Arial"/>
                <a:sym typeface="Arial"/>
              </a:defRPr>
            </a:lvl9pPr>
          </a:lstStyle>
          <a:p>
            <a:endParaRPr/>
          </a:p>
        </p:txBody>
      </p:sp>
      <p:sp>
        <p:nvSpPr>
          <p:cNvPr id="16" name="Google Shape;16;p33"/>
          <p:cNvSpPr txBox="1">
            <a:spLocks noGrp="1"/>
          </p:cNvSpPr>
          <p:nvPr>
            <p:ph type="ftr" idx="11"/>
          </p:nvPr>
        </p:nvSpPr>
        <p:spPr>
          <a:xfrm>
            <a:off x="480000" y="6336001"/>
            <a:ext cx="4356429" cy="36618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67" b="0" i="0" u="none" strike="noStrike" cap="none">
                <a:solidFill>
                  <a:schemeClr val="accent1"/>
                </a:solidFill>
                <a:latin typeface="Nunito Sans"/>
                <a:ea typeface="Nunito Sans"/>
                <a:cs typeface="Nunito Sans"/>
                <a:sym typeface="Nunito San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7" name="Google Shape;17;p33"/>
          <p:cNvSpPr/>
          <p:nvPr/>
        </p:nvSpPr>
        <p:spPr>
          <a:xfrm>
            <a:off x="7384274" y="-510649"/>
            <a:ext cx="1688057" cy="1347361"/>
          </a:xfrm>
          <a:prstGeom prst="hexagon">
            <a:avLst>
              <a:gd name="adj" fmla="val 37225"/>
              <a:gd name="vf" fmla="val 115470"/>
            </a:avLst>
          </a:prstGeom>
          <a:noFill/>
          <a:ln w="9525" cap="flat" cmpd="sng">
            <a:solidFill>
              <a:schemeClr val="lt1">
                <a:alpha val="49803"/>
              </a:schemeClr>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8" name="Google Shape;18;p33"/>
          <p:cNvSpPr/>
          <p:nvPr/>
        </p:nvSpPr>
        <p:spPr>
          <a:xfrm>
            <a:off x="8307317" y="-699459"/>
            <a:ext cx="2109164" cy="1683477"/>
          </a:xfrm>
          <a:prstGeom prst="hexagon">
            <a:avLst>
              <a:gd name="adj" fmla="val 37225"/>
              <a:gd name="vf" fmla="val 115470"/>
            </a:avLst>
          </a:prstGeom>
          <a:noFill/>
          <a:ln w="9525" cap="flat" cmpd="sng">
            <a:solidFill>
              <a:schemeClr val="lt1">
                <a:alpha val="24705"/>
              </a:schemeClr>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9" name="Google Shape;19;p33"/>
          <p:cNvSpPr/>
          <p:nvPr/>
        </p:nvSpPr>
        <p:spPr>
          <a:xfrm>
            <a:off x="2290128" y="6457640"/>
            <a:ext cx="1688057" cy="1347361"/>
          </a:xfrm>
          <a:prstGeom prst="hexagon">
            <a:avLst>
              <a:gd name="adj" fmla="val 37225"/>
              <a:gd name="vf" fmla="val 115470"/>
            </a:avLst>
          </a:prstGeom>
          <a:noFill/>
          <a:ln w="9525" cap="flat" cmpd="sng">
            <a:solidFill>
              <a:schemeClr val="accent1">
                <a:alpha val="49803"/>
              </a:schemeClr>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0" name="Google Shape;20;p33"/>
          <p:cNvSpPr/>
          <p:nvPr/>
        </p:nvSpPr>
        <p:spPr>
          <a:xfrm>
            <a:off x="-1584853" y="6218725"/>
            <a:ext cx="5563037" cy="4440265"/>
          </a:xfrm>
          <a:prstGeom prst="hexagon">
            <a:avLst>
              <a:gd name="adj" fmla="val 37225"/>
              <a:gd name="vf" fmla="val 115470"/>
            </a:avLst>
          </a:prstGeom>
          <a:noFill/>
          <a:ln w="9525" cap="flat" cmpd="sng">
            <a:solidFill>
              <a:schemeClr val="accent1">
                <a:alpha val="24705"/>
              </a:schemeClr>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1" name="Google Shape;21;p33"/>
          <p:cNvSpPr/>
          <p:nvPr/>
        </p:nvSpPr>
        <p:spPr>
          <a:xfrm>
            <a:off x="0" y="6749217"/>
            <a:ext cx="12192000" cy="184983"/>
          </a:xfrm>
          <a:prstGeom prst="rect">
            <a:avLst/>
          </a:prstGeom>
          <a:solidFill>
            <a:schemeClr val="accent3"/>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008279567"/>
      </p:ext>
    </p:extLst>
  </p:cSld>
  <p:clrMap bg1="lt1" tx1="dk1" bg2="dk2" tx2="lt2" accent1="accent1" accent2="accent2" accent3="accent3" accent4="accent4" accent5="accent5" accent6="accent6" hlink="hlink" folHlink="folHlink"/>
  <p:sldLayoutIdLst>
    <p:sldLayoutId id="214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000000"/>
        </a:buClr>
        <a:buFont typeface="Wingdings" pitchFamily="2" charset="2"/>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6AFB9B-94F7-3F05-8D1D-222CD7626869}"/>
              </a:ext>
            </a:extLst>
          </p:cNvPr>
          <p:cNvSpPr>
            <a:spLocks noGrp="1"/>
          </p:cNvSpPr>
          <p:nvPr>
            <p:ph type="title"/>
          </p:nvPr>
        </p:nvSpPr>
        <p:spPr>
          <a:xfrm>
            <a:off x="838200" y="365125"/>
            <a:ext cx="10515600" cy="63776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9CB8F2A-37D9-3A76-6EDE-23DBCCB55678}"/>
              </a:ext>
            </a:extLst>
          </p:cNvPr>
          <p:cNvSpPr>
            <a:spLocks noGrp="1"/>
          </p:cNvSpPr>
          <p:nvPr>
            <p:ph type="body" idx="1"/>
          </p:nvPr>
        </p:nvSpPr>
        <p:spPr>
          <a:xfrm>
            <a:off x="838200" y="1170039"/>
            <a:ext cx="10515600" cy="5006924"/>
          </a:xfrm>
          <a:prstGeom prst="rect">
            <a:avLst/>
          </a:prstGeom>
        </p:spPr>
        <p:txBody>
          <a:bodyPr vert="horz" lIns="91440" tIns="45720" rIns="91440" bIns="45720" rtlCol="0">
            <a:normAutofit/>
          </a:bodyPr>
          <a:lstStyle/>
          <a:p>
            <a:pPr lvl="0"/>
            <a:r>
              <a:rPr lang="en-GB"/>
              <a:t>Click to edit Master text styles</a:t>
            </a:r>
          </a:p>
        </p:txBody>
      </p:sp>
      <p:sp>
        <p:nvSpPr>
          <p:cNvPr id="5" name="Footer Placeholder 4">
            <a:extLst>
              <a:ext uri="{FF2B5EF4-FFF2-40B4-BE49-F238E27FC236}">
                <a16:creationId xmlns:a16="http://schemas.microsoft.com/office/drawing/2014/main" id="{75B1F1C0-8933-A7D5-EC19-2826EA0C5D98}"/>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50D4B6F-AF10-6060-9222-6121122749A7}"/>
              </a:ext>
            </a:extLst>
          </p:cNvPr>
          <p:cNvSpPr>
            <a:spLocks noGrp="1"/>
          </p:cNvSpPr>
          <p:nvPr>
            <p:ph type="sldNum" sz="quarter" idx="4"/>
          </p:nvPr>
        </p:nvSpPr>
        <p:spPr>
          <a:xfrm>
            <a:off x="10992464" y="6492875"/>
            <a:ext cx="983225" cy="228600"/>
          </a:xfrm>
          <a:prstGeom prst="rect">
            <a:avLst/>
          </a:prstGeom>
        </p:spPr>
        <p:txBody>
          <a:bodyPr vert="horz" lIns="91440" tIns="45720" rIns="91440" bIns="45720" rtlCol="0" anchor="ctr"/>
          <a:lstStyle>
            <a:lvl1pPr algn="r">
              <a:defRPr sz="1200">
                <a:solidFill>
                  <a:schemeClr val="tx1">
                    <a:tint val="82000"/>
                  </a:schemeClr>
                </a:solidFill>
              </a:defRPr>
            </a:lvl1pPr>
          </a:lstStyle>
          <a:p>
            <a:fld id="{49E4B518-46CA-334E-8F36-AEA2CE8D45C4}" type="slidenum">
              <a:rPr lang="en-US" smtClean="0"/>
              <a:t>‹#›</a:t>
            </a:fld>
            <a:endParaRPr lang="en-US"/>
          </a:p>
        </p:txBody>
      </p:sp>
    </p:spTree>
    <p:extLst>
      <p:ext uri="{BB962C8B-B14F-4D97-AF65-F5344CB8AC3E}">
        <p14:creationId xmlns:p14="http://schemas.microsoft.com/office/powerpoint/2010/main" val="2003789512"/>
      </p:ext>
    </p:extLst>
  </p:cSld>
  <p:clrMap bg1="lt1" tx1="dk1" bg2="lt2" tx2="dk2" accent1="accent1" accent2="accent2" accent3="accent3" accent4="accent4" accent5="accent5" accent6="accent6" hlink="hlink" folHlink="folHlink"/>
  <p:sldLayoutIdLst>
    <p:sldLayoutId id="2147483707" r:id="rId1"/>
    <p:sldLayoutId id="2147483710" r:id="rId2"/>
    <p:sldLayoutId id="2147483714" r:id="rId3"/>
    <p:sldLayoutId id="2147483715" r:id="rId4"/>
    <p:sldLayoutId id="2147483761" r:id="rId5"/>
  </p:sldLayoutIdLst>
  <p:hf sldNum="0" hdr="0" ft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7.xml"/><Relationship Id="rId16" Type="http://schemas.openxmlformats.org/officeDocument/2006/relationships/image" Target="../media/image30.svg"/><Relationship Id="rId1" Type="http://schemas.openxmlformats.org/officeDocument/2006/relationships/slideLayout" Target="../slideLayouts/slideLayout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liam.glorney@xoserve.co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mailto:james.verdon1@xoserv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0DB08-E591-24DA-5851-B4B291F7B9C3}"/>
              </a:ext>
            </a:extLst>
          </p:cNvPr>
          <p:cNvSpPr>
            <a:spLocks noGrp="1"/>
          </p:cNvSpPr>
          <p:nvPr>
            <p:ph type="ctrTitle"/>
          </p:nvPr>
        </p:nvSpPr>
        <p:spPr/>
        <p:txBody>
          <a:bodyPr>
            <a:noAutofit/>
          </a:bodyPr>
          <a:lstStyle/>
          <a:p>
            <a:r>
              <a:rPr lang="en-US">
                <a:latin typeface="Century Gothic" panose="020B0502020202020204" pitchFamily="34" charset="0"/>
              </a:rPr>
              <a:t>BP26 Draft 2 Q&amp;A - Welcome</a:t>
            </a:r>
            <a:endParaRPr lang="en-IN"/>
          </a:p>
        </p:txBody>
      </p:sp>
      <p:sp>
        <p:nvSpPr>
          <p:cNvPr id="6" name="Subtitle 5">
            <a:extLst>
              <a:ext uri="{FF2B5EF4-FFF2-40B4-BE49-F238E27FC236}">
                <a16:creationId xmlns:a16="http://schemas.microsoft.com/office/drawing/2014/main" id="{ABA318BA-6620-D3A9-3753-45965CEF9CA6}"/>
              </a:ext>
            </a:extLst>
          </p:cNvPr>
          <p:cNvSpPr>
            <a:spLocks noGrp="1"/>
          </p:cNvSpPr>
          <p:nvPr>
            <p:ph type="subTitle" idx="1"/>
          </p:nvPr>
        </p:nvSpPr>
        <p:spPr/>
        <p:txBody>
          <a:bodyPr/>
          <a:lstStyle/>
          <a:p>
            <a:r>
              <a:rPr lang="en-US" b="0">
                <a:latin typeface="Century Gothic" panose="020B0502020202020204" pitchFamily="34" charset="0"/>
              </a:rPr>
              <a:t>3 December 2025</a:t>
            </a:r>
          </a:p>
        </p:txBody>
      </p:sp>
    </p:spTree>
    <p:extLst>
      <p:ext uri="{BB962C8B-B14F-4D97-AF65-F5344CB8AC3E}">
        <p14:creationId xmlns:p14="http://schemas.microsoft.com/office/powerpoint/2010/main" val="137071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94C73-7F6D-94CB-66B4-DB7B6780A96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F017EA0-A1FD-257D-565E-03784531857C}"/>
              </a:ext>
            </a:extLst>
          </p:cNvPr>
          <p:cNvSpPr>
            <a:spLocks noGrp="1"/>
          </p:cNvSpPr>
          <p:nvPr>
            <p:ph type="body" sz="quarter" idx="24"/>
          </p:nvPr>
        </p:nvSpPr>
        <p:spPr>
          <a:xfrm>
            <a:off x="5573486" y="3663664"/>
            <a:ext cx="5844679" cy="1767773"/>
          </a:xfrm>
        </p:spPr>
        <p:txBody>
          <a:bodyPr/>
          <a:lstStyle/>
          <a:p>
            <a:pPr algn="r"/>
            <a:r>
              <a:rPr lang="en-US" sz="5400"/>
              <a:t>BPIR Compliance</a:t>
            </a:r>
          </a:p>
        </p:txBody>
      </p:sp>
      <p:sp>
        <p:nvSpPr>
          <p:cNvPr id="7" name="Text Placeholder 6">
            <a:extLst>
              <a:ext uri="{FF2B5EF4-FFF2-40B4-BE49-F238E27FC236}">
                <a16:creationId xmlns:a16="http://schemas.microsoft.com/office/drawing/2014/main" id="{5522613E-BED3-CEFB-F8E0-4A2E934EBA3A}"/>
              </a:ext>
            </a:extLst>
          </p:cNvPr>
          <p:cNvSpPr>
            <a:spLocks noGrp="1"/>
          </p:cNvSpPr>
          <p:nvPr>
            <p:ph type="body" sz="quarter" idx="25"/>
          </p:nvPr>
        </p:nvSpPr>
        <p:spPr>
          <a:xfrm>
            <a:off x="7048982" y="928594"/>
            <a:ext cx="4369183" cy="2265743"/>
          </a:xfrm>
        </p:spPr>
        <p:txBody>
          <a:bodyPr/>
          <a:lstStyle/>
          <a:p>
            <a:pPr algn="r"/>
            <a:r>
              <a:rPr lang="en-IN" sz="13800">
                <a:solidFill>
                  <a:schemeClr val="bg1"/>
                </a:solidFill>
              </a:rPr>
              <a:t>03</a:t>
            </a:r>
          </a:p>
        </p:txBody>
      </p:sp>
      <p:sp>
        <p:nvSpPr>
          <p:cNvPr id="4" name="Date Placeholder 7">
            <a:extLst>
              <a:ext uri="{FF2B5EF4-FFF2-40B4-BE49-F238E27FC236}">
                <a16:creationId xmlns:a16="http://schemas.microsoft.com/office/drawing/2014/main" id="{56962DF2-2E73-1F79-EFA1-3AEC23049219}"/>
              </a:ext>
            </a:extLst>
          </p:cNvPr>
          <p:cNvSpPr txBox="1">
            <a:spLocks/>
          </p:cNvSpPr>
          <p:nvPr/>
        </p:nvSpPr>
        <p:spPr>
          <a:xfrm>
            <a:off x="8610600" y="6476299"/>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 December 2025</a:t>
            </a:r>
          </a:p>
        </p:txBody>
      </p:sp>
    </p:spTree>
    <p:extLst>
      <p:ext uri="{BB962C8B-B14F-4D97-AF65-F5344CB8AC3E}">
        <p14:creationId xmlns:p14="http://schemas.microsoft.com/office/powerpoint/2010/main" val="2347975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33B043-9961-2360-45AA-148FF1512223}"/>
              </a:ext>
            </a:extLst>
          </p:cNvPr>
          <p:cNvPicPr>
            <a:picLocks noChangeAspect="1"/>
          </p:cNvPicPr>
          <p:nvPr/>
        </p:nvPicPr>
        <p:blipFill>
          <a:blip r:embed="rId2"/>
          <a:stretch>
            <a:fillRect/>
          </a:stretch>
        </p:blipFill>
        <p:spPr>
          <a:xfrm>
            <a:off x="4441474" y="1002890"/>
            <a:ext cx="7712005" cy="5126445"/>
          </a:xfrm>
          <a:prstGeom prst="rect">
            <a:avLst/>
          </a:prstGeom>
        </p:spPr>
      </p:pic>
      <p:sp>
        <p:nvSpPr>
          <p:cNvPr id="2" name="Title 1">
            <a:extLst>
              <a:ext uri="{FF2B5EF4-FFF2-40B4-BE49-F238E27FC236}">
                <a16:creationId xmlns:a16="http://schemas.microsoft.com/office/drawing/2014/main" id="{7D448B59-F2ED-02A5-A5AD-370A406A3F8A}"/>
              </a:ext>
            </a:extLst>
          </p:cNvPr>
          <p:cNvSpPr>
            <a:spLocks noGrp="1"/>
          </p:cNvSpPr>
          <p:nvPr>
            <p:ph type="title"/>
          </p:nvPr>
        </p:nvSpPr>
        <p:spPr/>
        <p:txBody>
          <a:bodyPr/>
          <a:lstStyle/>
          <a:p>
            <a:r>
              <a:rPr lang="en-GB"/>
              <a:t>BPIR Compliance</a:t>
            </a:r>
          </a:p>
        </p:txBody>
      </p:sp>
      <p:sp>
        <p:nvSpPr>
          <p:cNvPr id="4" name="TextBox 3">
            <a:extLst>
              <a:ext uri="{FF2B5EF4-FFF2-40B4-BE49-F238E27FC236}">
                <a16:creationId xmlns:a16="http://schemas.microsoft.com/office/drawing/2014/main" id="{810EB2DD-3E9D-F566-E399-2A5A70EECB24}"/>
              </a:ext>
            </a:extLst>
          </p:cNvPr>
          <p:cNvSpPr txBox="1"/>
          <p:nvPr/>
        </p:nvSpPr>
        <p:spPr>
          <a:xfrm>
            <a:off x="97971" y="1556928"/>
            <a:ext cx="4321629" cy="3754874"/>
          </a:xfrm>
          <a:prstGeom prst="rect">
            <a:avLst/>
          </a:prstGeom>
          <a:noFill/>
        </p:spPr>
        <p:txBody>
          <a:bodyPr wrap="square">
            <a:spAutoFit/>
          </a:bodyPr>
          <a:lstStyle/>
          <a:p>
            <a:pPr marL="171450" indent="-171450">
              <a:buFont typeface="Arial" panose="020B0604020202020204" pitchFamily="34" charset="0"/>
              <a:buChar char="•"/>
            </a:pPr>
            <a:r>
              <a:rPr lang="en-GB" sz="1400">
                <a:solidFill>
                  <a:schemeClr val="tx2"/>
                </a:solidFill>
              </a:rPr>
              <a:t>Xoserve scored </a:t>
            </a:r>
            <a:r>
              <a:rPr lang="en-GB" sz="1400" b="1">
                <a:solidFill>
                  <a:schemeClr val="tx2"/>
                </a:solidFill>
              </a:rPr>
              <a:t>71% </a:t>
            </a:r>
            <a:r>
              <a:rPr lang="en-GB" sz="1400">
                <a:solidFill>
                  <a:schemeClr val="tx2"/>
                </a:solidFill>
              </a:rPr>
              <a:t>on the standard metric and </a:t>
            </a:r>
            <a:r>
              <a:rPr lang="en-GB" sz="1400" b="1">
                <a:solidFill>
                  <a:schemeClr val="tx2"/>
                </a:solidFill>
              </a:rPr>
              <a:t>93% </a:t>
            </a:r>
            <a:r>
              <a:rPr lang="en-GB" sz="1400">
                <a:solidFill>
                  <a:schemeClr val="tx2"/>
                </a:solidFill>
              </a:rPr>
              <a:t>on the adjusted compliance score for its second draft of BP26. </a:t>
            </a:r>
          </a:p>
          <a:p>
            <a:pPr marL="171450" indent="-171450">
              <a:buFont typeface="Arial" panose="020B0604020202020204" pitchFamily="34" charset="0"/>
              <a:buChar char="•"/>
            </a:pPr>
            <a:endParaRPr lang="en-GB" sz="1400">
              <a:solidFill>
                <a:schemeClr val="tx2"/>
              </a:solidFill>
            </a:endParaRPr>
          </a:p>
          <a:p>
            <a:r>
              <a:rPr lang="en-GB" sz="1400">
                <a:solidFill>
                  <a:schemeClr val="tx2"/>
                </a:solidFill>
              </a:rPr>
              <a:t> </a:t>
            </a:r>
          </a:p>
          <a:p>
            <a:pPr marL="171450" indent="-171450">
              <a:buFont typeface="Arial" panose="020B0604020202020204" pitchFamily="34" charset="0"/>
              <a:buChar char="•"/>
            </a:pPr>
            <a:r>
              <a:rPr lang="en-GB" sz="1400">
                <a:solidFill>
                  <a:schemeClr val="tx2"/>
                </a:solidFill>
              </a:rPr>
              <a:t>This improved score can be attributed to enhancements made to 3 Investment Proposals, based on customer feedback and recommendations provided in BP26 Draft 1 </a:t>
            </a:r>
          </a:p>
          <a:p>
            <a:pPr marL="171450" indent="-171450">
              <a:buFont typeface="Arial" panose="020B0604020202020204" pitchFamily="34" charset="0"/>
              <a:buChar char="•"/>
            </a:pPr>
            <a:endParaRPr lang="en-GB" sz="1400">
              <a:solidFill>
                <a:schemeClr val="tx2"/>
              </a:solidFill>
            </a:endParaRPr>
          </a:p>
          <a:p>
            <a:pPr marL="171450" indent="-171450">
              <a:buFont typeface="Arial" panose="020B0604020202020204" pitchFamily="34" charset="0"/>
              <a:buChar char="•"/>
            </a:pPr>
            <a:endParaRPr lang="en-GB" sz="1400">
              <a:solidFill>
                <a:schemeClr val="tx2"/>
              </a:solidFill>
            </a:endParaRPr>
          </a:p>
          <a:p>
            <a:pPr marL="171450" indent="-171450">
              <a:buFont typeface="Arial" panose="020B0604020202020204" pitchFamily="34" charset="0"/>
              <a:buChar char="•"/>
            </a:pPr>
            <a:r>
              <a:rPr lang="en-GB" sz="1400">
                <a:solidFill>
                  <a:schemeClr val="tx2"/>
                </a:solidFill>
              </a:rPr>
              <a:t>Trident has not been scored at Draft 2 against the BPIR, as the finalisation of the Outline Business Case (OBC) is running to a different timeline to BP26</a:t>
            </a:r>
          </a:p>
          <a:p>
            <a:pPr marL="628650" lvl="1" indent="-171450">
              <a:buFont typeface="Arial" panose="020B0604020202020204" pitchFamily="34" charset="0"/>
              <a:buChar char="•"/>
            </a:pPr>
            <a:r>
              <a:rPr lang="en-GB" sz="1400">
                <a:solidFill>
                  <a:schemeClr val="tx2"/>
                </a:solidFill>
              </a:rPr>
              <a:t>An assurance of the OBC is anticipated when it is ready for review</a:t>
            </a:r>
          </a:p>
        </p:txBody>
      </p:sp>
      <p:sp>
        <p:nvSpPr>
          <p:cNvPr id="8" name="Date Placeholder 7">
            <a:extLst>
              <a:ext uri="{FF2B5EF4-FFF2-40B4-BE49-F238E27FC236}">
                <a16:creationId xmlns:a16="http://schemas.microsoft.com/office/drawing/2014/main" id="{1D1BA81B-E232-68C4-5C37-75DA088FFE18}"/>
              </a:ext>
            </a:extLst>
          </p:cNvPr>
          <p:cNvSpPr txBox="1">
            <a:spLocks/>
          </p:cNvSpPr>
          <p:nvPr/>
        </p:nvSpPr>
        <p:spPr>
          <a:xfrm>
            <a:off x="8610600" y="6476299"/>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 December 2025</a:t>
            </a:r>
          </a:p>
        </p:txBody>
      </p:sp>
    </p:spTree>
    <p:extLst>
      <p:ext uri="{BB962C8B-B14F-4D97-AF65-F5344CB8AC3E}">
        <p14:creationId xmlns:p14="http://schemas.microsoft.com/office/powerpoint/2010/main" val="429890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47F86-2B32-73FE-5B06-FB6DC6B10B4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CEF5905-9CA4-6370-DCC8-16848E17AF09}"/>
              </a:ext>
            </a:extLst>
          </p:cNvPr>
          <p:cNvSpPr>
            <a:spLocks noGrp="1"/>
          </p:cNvSpPr>
          <p:nvPr>
            <p:ph type="body" sz="quarter" idx="24"/>
          </p:nvPr>
        </p:nvSpPr>
        <p:spPr>
          <a:xfrm>
            <a:off x="5573486" y="3663664"/>
            <a:ext cx="5844679" cy="1767773"/>
          </a:xfrm>
        </p:spPr>
        <p:txBody>
          <a:bodyPr/>
          <a:lstStyle/>
          <a:p>
            <a:pPr algn="r"/>
            <a:r>
              <a:rPr lang="en-US" sz="5400"/>
              <a:t>CDSP Service Enhancement IP</a:t>
            </a:r>
          </a:p>
        </p:txBody>
      </p:sp>
      <p:sp>
        <p:nvSpPr>
          <p:cNvPr id="7" name="Text Placeholder 6">
            <a:extLst>
              <a:ext uri="{FF2B5EF4-FFF2-40B4-BE49-F238E27FC236}">
                <a16:creationId xmlns:a16="http://schemas.microsoft.com/office/drawing/2014/main" id="{CA5C8731-E42E-AD5D-224F-3B52093059E7}"/>
              </a:ext>
            </a:extLst>
          </p:cNvPr>
          <p:cNvSpPr>
            <a:spLocks noGrp="1"/>
          </p:cNvSpPr>
          <p:nvPr>
            <p:ph type="body" sz="quarter" idx="25"/>
          </p:nvPr>
        </p:nvSpPr>
        <p:spPr>
          <a:xfrm>
            <a:off x="7048982" y="928594"/>
            <a:ext cx="4369183" cy="2265743"/>
          </a:xfrm>
        </p:spPr>
        <p:txBody>
          <a:bodyPr/>
          <a:lstStyle/>
          <a:p>
            <a:pPr algn="r"/>
            <a:r>
              <a:rPr lang="en-IN" sz="13800">
                <a:solidFill>
                  <a:schemeClr val="accent3"/>
                </a:solidFill>
              </a:rPr>
              <a:t>04</a:t>
            </a:r>
          </a:p>
        </p:txBody>
      </p:sp>
      <p:sp>
        <p:nvSpPr>
          <p:cNvPr id="4" name="Date Placeholder 7">
            <a:extLst>
              <a:ext uri="{FF2B5EF4-FFF2-40B4-BE49-F238E27FC236}">
                <a16:creationId xmlns:a16="http://schemas.microsoft.com/office/drawing/2014/main" id="{58F30562-9EC7-8951-3646-4CECD9C93927}"/>
              </a:ext>
            </a:extLst>
          </p:cNvPr>
          <p:cNvSpPr txBox="1">
            <a:spLocks/>
          </p:cNvSpPr>
          <p:nvPr/>
        </p:nvSpPr>
        <p:spPr>
          <a:xfrm>
            <a:off x="8610600" y="6476299"/>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 December 2025</a:t>
            </a:r>
          </a:p>
        </p:txBody>
      </p:sp>
    </p:spTree>
    <p:extLst>
      <p:ext uri="{BB962C8B-B14F-4D97-AF65-F5344CB8AC3E}">
        <p14:creationId xmlns:p14="http://schemas.microsoft.com/office/powerpoint/2010/main" val="212062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FCD0E-3410-563D-2675-B070A32BFF4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CA193FD-90D4-4B5A-AE42-592461238011}"/>
              </a:ext>
            </a:extLst>
          </p:cNvPr>
          <p:cNvSpPr>
            <a:spLocks noGrp="1"/>
          </p:cNvSpPr>
          <p:nvPr>
            <p:ph type="title"/>
          </p:nvPr>
        </p:nvSpPr>
        <p:spPr>
          <a:xfrm>
            <a:off x="1095269" y="365125"/>
            <a:ext cx="11209942" cy="637765"/>
          </a:xfrm>
        </p:spPr>
        <p:txBody>
          <a:bodyPr>
            <a:noAutofit/>
          </a:bodyPr>
          <a:lstStyle/>
          <a:p>
            <a:r>
              <a:rPr lang="en-GB"/>
              <a:t>Pathway to addressing Pain Points</a:t>
            </a:r>
            <a:endParaRPr lang="en-IN"/>
          </a:p>
        </p:txBody>
      </p:sp>
      <p:sp>
        <p:nvSpPr>
          <p:cNvPr id="60" name="Title 6">
            <a:extLst>
              <a:ext uri="{FF2B5EF4-FFF2-40B4-BE49-F238E27FC236}">
                <a16:creationId xmlns:a16="http://schemas.microsoft.com/office/drawing/2014/main" id="{C44D1A0B-AEF0-8238-1D30-B12F1A849FC4}"/>
              </a:ext>
            </a:extLst>
          </p:cNvPr>
          <p:cNvSpPr txBox="1">
            <a:spLocks/>
          </p:cNvSpPr>
          <p:nvPr/>
        </p:nvSpPr>
        <p:spPr>
          <a:xfrm>
            <a:off x="-3255" y="1434363"/>
            <a:ext cx="12195254" cy="275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500" i="0" u="none" strike="noStrike" kern="1200" cap="none" spc="0" normalizeH="0" baseline="0" noProof="0">
                <a:ln>
                  <a:noFill/>
                </a:ln>
                <a:solidFill>
                  <a:schemeClr val="tx2"/>
                </a:solidFill>
                <a:effectLst/>
                <a:uLnTx/>
                <a:uFillTx/>
                <a:latin typeface="Century Gothic"/>
                <a:ea typeface="+mj-ea"/>
                <a:cs typeface="+mj-cs"/>
              </a:rPr>
              <a:t>We have explored and evaluated feasible options to address customer pain points relating to UK Link and its surrounding architecture, to determine which can be reasonably addressed, and to establish the appropriate timing and approach to do so. </a:t>
            </a:r>
            <a:endParaRPr kumimoji="0" lang="en-IN" sz="1500" i="0" u="none" strike="noStrike" kern="1200" cap="none" spc="0" normalizeH="0" baseline="0" noProof="0">
              <a:ln>
                <a:noFill/>
              </a:ln>
              <a:solidFill>
                <a:schemeClr val="tx2"/>
              </a:solidFill>
              <a:effectLst/>
              <a:uLnTx/>
              <a:uFillTx/>
              <a:latin typeface="Century Gothic"/>
              <a:ea typeface="+mj-ea"/>
              <a:cs typeface="+mj-cs"/>
            </a:endParaRPr>
          </a:p>
        </p:txBody>
      </p:sp>
      <p:grpSp>
        <p:nvGrpSpPr>
          <p:cNvPr id="3" name="Group 2">
            <a:extLst>
              <a:ext uri="{FF2B5EF4-FFF2-40B4-BE49-F238E27FC236}">
                <a16:creationId xmlns:a16="http://schemas.microsoft.com/office/drawing/2014/main" id="{FA45AEC9-6277-9919-B387-17B3B591EA61}"/>
              </a:ext>
            </a:extLst>
          </p:cNvPr>
          <p:cNvGrpSpPr/>
          <p:nvPr/>
        </p:nvGrpSpPr>
        <p:grpSpPr>
          <a:xfrm>
            <a:off x="-3255" y="1720832"/>
            <a:ext cx="12234229" cy="5182890"/>
            <a:chOff x="-3255" y="1541169"/>
            <a:chExt cx="12196883" cy="5327717"/>
          </a:xfrm>
        </p:grpSpPr>
        <p:sp>
          <p:nvSpPr>
            <p:cNvPr id="2" name="Rectangle 1">
              <a:extLst>
                <a:ext uri="{FF2B5EF4-FFF2-40B4-BE49-F238E27FC236}">
                  <a16:creationId xmlns:a16="http://schemas.microsoft.com/office/drawing/2014/main" id="{AE2F289F-A631-E1AF-70D4-922316CC346A}"/>
                </a:ext>
              </a:extLst>
            </p:cNvPr>
            <p:cNvSpPr/>
            <p:nvPr/>
          </p:nvSpPr>
          <p:spPr>
            <a:xfrm>
              <a:off x="-3255" y="6159895"/>
              <a:ext cx="12195255" cy="70899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5F7FF"/>
                </a:solidFill>
                <a:effectLst/>
                <a:uLnTx/>
                <a:uFillTx/>
                <a:latin typeface="Century Gothic"/>
                <a:ea typeface="+mn-ea"/>
                <a:cs typeface="+mn-cs"/>
              </a:endParaRPr>
            </a:p>
          </p:txBody>
        </p:sp>
        <p:grpSp>
          <p:nvGrpSpPr>
            <p:cNvPr id="13" name="Group 12">
              <a:extLst>
                <a:ext uri="{FF2B5EF4-FFF2-40B4-BE49-F238E27FC236}">
                  <a16:creationId xmlns:a16="http://schemas.microsoft.com/office/drawing/2014/main" id="{6510F094-9A9D-703D-71CE-73C0F2FCB152}"/>
                </a:ext>
              </a:extLst>
            </p:cNvPr>
            <p:cNvGrpSpPr/>
            <p:nvPr/>
          </p:nvGrpSpPr>
          <p:grpSpPr>
            <a:xfrm>
              <a:off x="-1627" y="1541169"/>
              <a:ext cx="12195255" cy="4273551"/>
              <a:chOff x="-1627" y="2737026"/>
              <a:chExt cx="12195255" cy="4273551"/>
            </a:xfrm>
          </p:grpSpPr>
          <p:grpSp>
            <p:nvGrpSpPr>
              <p:cNvPr id="14" name="Group 13">
                <a:extLst>
                  <a:ext uri="{FF2B5EF4-FFF2-40B4-BE49-F238E27FC236}">
                    <a16:creationId xmlns:a16="http://schemas.microsoft.com/office/drawing/2014/main" id="{0504EFC0-9772-923E-58D0-F533247869EB}"/>
                  </a:ext>
                </a:extLst>
              </p:cNvPr>
              <p:cNvGrpSpPr/>
              <p:nvPr/>
            </p:nvGrpSpPr>
            <p:grpSpPr>
              <a:xfrm>
                <a:off x="1183990" y="2737026"/>
                <a:ext cx="9474877" cy="4273551"/>
                <a:chOff x="1572383" y="-2631763"/>
                <a:chExt cx="9474877" cy="4273551"/>
              </a:xfrm>
            </p:grpSpPr>
            <p:grpSp>
              <p:nvGrpSpPr>
                <p:cNvPr id="41" name="Group 40">
                  <a:extLst>
                    <a:ext uri="{FF2B5EF4-FFF2-40B4-BE49-F238E27FC236}">
                      <a16:creationId xmlns:a16="http://schemas.microsoft.com/office/drawing/2014/main" id="{EB0F8CC5-3B9F-2076-B096-CBC6B7AE69BD}"/>
                    </a:ext>
                  </a:extLst>
                </p:cNvPr>
                <p:cNvGrpSpPr/>
                <p:nvPr/>
              </p:nvGrpSpPr>
              <p:grpSpPr>
                <a:xfrm>
                  <a:off x="1572383" y="-766903"/>
                  <a:ext cx="3819519" cy="2404338"/>
                  <a:chOff x="3982747" y="3165010"/>
                  <a:chExt cx="3819519" cy="2404338"/>
                </a:xfrm>
              </p:grpSpPr>
              <p:sp>
                <p:nvSpPr>
                  <p:cNvPr id="50" name="Freeform 49">
                    <a:extLst>
                      <a:ext uri="{FF2B5EF4-FFF2-40B4-BE49-F238E27FC236}">
                        <a16:creationId xmlns:a16="http://schemas.microsoft.com/office/drawing/2014/main" id="{7FC46EB9-C34D-EAAD-25E1-14CDC0A3A7F0}"/>
                      </a:ext>
                    </a:extLst>
                  </p:cNvPr>
                  <p:cNvSpPr/>
                  <p:nvPr/>
                </p:nvSpPr>
                <p:spPr>
                  <a:xfrm rot="12600000">
                    <a:off x="3982747" y="3337139"/>
                    <a:ext cx="1633183" cy="1415966"/>
                  </a:xfrm>
                  <a:custGeom>
                    <a:avLst/>
                    <a:gdLst>
                      <a:gd name="connsiteX0" fmla="*/ 1633183 w 1633183"/>
                      <a:gd name="connsiteY0" fmla="*/ 943466 h 1415966"/>
                      <a:gd name="connsiteX1" fmla="*/ 814789 w 1633183"/>
                      <a:gd name="connsiteY1" fmla="*/ 1415966 h 1415966"/>
                      <a:gd name="connsiteX2" fmla="*/ 62162 w 1633183"/>
                      <a:gd name="connsiteY2" fmla="*/ 945662 h 1415966"/>
                      <a:gd name="connsiteX3" fmla="*/ 0 w 1633183"/>
                      <a:gd name="connsiteY3" fmla="*/ 944274 h 1415966"/>
                      <a:gd name="connsiteX4" fmla="*/ 0 w 1633183"/>
                      <a:gd name="connsiteY4" fmla="*/ 0 h 1415966"/>
                      <a:gd name="connsiteX5" fmla="*/ 127929 w 1633183"/>
                      <a:gd name="connsiteY5" fmla="*/ 2857 h 1415966"/>
                      <a:gd name="connsiteX6" fmla="*/ 1633183 w 1633183"/>
                      <a:gd name="connsiteY6" fmla="*/ 943466 h 141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183" h="1415966">
                        <a:moveTo>
                          <a:pt x="1633183" y="943466"/>
                        </a:moveTo>
                        <a:lnTo>
                          <a:pt x="814789" y="1415966"/>
                        </a:lnTo>
                        <a:cubicBezTo>
                          <a:pt x="651692" y="1133475"/>
                          <a:pt x="364768" y="967047"/>
                          <a:pt x="62162" y="945662"/>
                        </a:cubicBezTo>
                        <a:lnTo>
                          <a:pt x="0" y="944274"/>
                        </a:lnTo>
                        <a:lnTo>
                          <a:pt x="0" y="0"/>
                        </a:lnTo>
                        <a:lnTo>
                          <a:pt x="127929" y="2857"/>
                        </a:lnTo>
                        <a:cubicBezTo>
                          <a:pt x="733141" y="45629"/>
                          <a:pt x="1306990" y="378483"/>
                          <a:pt x="1633183" y="943466"/>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Freeform 50">
                    <a:extLst>
                      <a:ext uri="{FF2B5EF4-FFF2-40B4-BE49-F238E27FC236}">
                        <a16:creationId xmlns:a16="http://schemas.microsoft.com/office/drawing/2014/main" id="{1191E63D-C905-3592-969E-4A84420FED76}"/>
                      </a:ext>
                    </a:extLst>
                  </p:cNvPr>
                  <p:cNvSpPr/>
                  <p:nvPr/>
                </p:nvSpPr>
                <p:spPr>
                  <a:xfrm rot="12600000">
                    <a:off x="6730344" y="3165010"/>
                    <a:ext cx="1071922" cy="1886115"/>
                  </a:xfrm>
                  <a:custGeom>
                    <a:avLst/>
                    <a:gdLst>
                      <a:gd name="connsiteX0" fmla="*/ 1071922 w 1071922"/>
                      <a:gd name="connsiteY0" fmla="*/ 1413615 h 1886115"/>
                      <a:gd name="connsiteX1" fmla="*/ 253528 w 1071922"/>
                      <a:gd name="connsiteY1" fmla="*/ 1886115 h 1886115"/>
                      <a:gd name="connsiteX2" fmla="*/ 191563 w 1071922"/>
                      <a:gd name="connsiteY2" fmla="*/ 112223 h 1886115"/>
                      <a:gd name="connsiteX3" fmla="*/ 253056 w 1071922"/>
                      <a:gd name="connsiteY3" fmla="*/ 0 h 1886115"/>
                      <a:gd name="connsiteX4" fmla="*/ 1070821 w 1071922"/>
                      <a:gd name="connsiteY4" fmla="*/ 472136 h 1886115"/>
                      <a:gd name="connsiteX5" fmla="*/ 1040940 w 1071922"/>
                      <a:gd name="connsiteY5" fmla="*/ 526669 h 1886115"/>
                      <a:gd name="connsiteX6" fmla="*/ 1071922 w 1071922"/>
                      <a:gd name="connsiteY6" fmla="*/ 1413615 h 188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922" h="1886115">
                        <a:moveTo>
                          <a:pt x="1071922" y="1413615"/>
                        </a:moveTo>
                        <a:lnTo>
                          <a:pt x="253528" y="1886115"/>
                        </a:lnTo>
                        <a:cubicBezTo>
                          <a:pt x="-72666" y="1321132"/>
                          <a:pt x="-74002" y="657738"/>
                          <a:pt x="191563" y="112223"/>
                        </a:cubicBezTo>
                        <a:lnTo>
                          <a:pt x="253056" y="0"/>
                        </a:lnTo>
                        <a:lnTo>
                          <a:pt x="1070821" y="472136"/>
                        </a:lnTo>
                        <a:lnTo>
                          <a:pt x="1040940" y="526669"/>
                        </a:lnTo>
                        <a:cubicBezTo>
                          <a:pt x="908157" y="799426"/>
                          <a:pt x="908825" y="1131124"/>
                          <a:pt x="1071922" y="141361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2" name="Freeform 51">
                    <a:extLst>
                      <a:ext uri="{FF2B5EF4-FFF2-40B4-BE49-F238E27FC236}">
                        <a16:creationId xmlns:a16="http://schemas.microsoft.com/office/drawing/2014/main" id="{9C400A7A-CBE6-FBB8-7D20-ABE4633ECCB1}"/>
                      </a:ext>
                    </a:extLst>
                  </p:cNvPr>
                  <p:cNvSpPr/>
                  <p:nvPr/>
                </p:nvSpPr>
                <p:spPr>
                  <a:xfrm rot="12600000">
                    <a:off x="5395981" y="4151806"/>
                    <a:ext cx="1635534" cy="1417542"/>
                  </a:xfrm>
                  <a:custGeom>
                    <a:avLst/>
                    <a:gdLst>
                      <a:gd name="connsiteX0" fmla="*/ 1635534 w 1635534"/>
                      <a:gd name="connsiteY0" fmla="*/ 945406 h 1417542"/>
                      <a:gd name="connsiteX1" fmla="*/ 1610152 w 1635534"/>
                      <a:gd name="connsiteY1" fmla="*/ 944839 h 1417542"/>
                      <a:gd name="connsiteX2" fmla="*/ 1163029 w 1635534"/>
                      <a:gd name="connsiteY2" fmla="*/ 1071285 h 1417542"/>
                      <a:gd name="connsiteX3" fmla="*/ 829962 w 1635534"/>
                      <a:gd name="connsiteY3" fmla="*/ 1395282 h 1417542"/>
                      <a:gd name="connsiteX4" fmla="*/ 817764 w 1635534"/>
                      <a:gd name="connsiteY4" fmla="*/ 1417542 h 1417542"/>
                      <a:gd name="connsiteX5" fmla="*/ 0 w 1635534"/>
                      <a:gd name="connsiteY5" fmla="*/ 945406 h 1417542"/>
                      <a:gd name="connsiteX6" fmla="*/ 24395 w 1635534"/>
                      <a:gd name="connsiteY6" fmla="*/ 900886 h 1417542"/>
                      <a:gd name="connsiteX7" fmla="*/ 690529 w 1635534"/>
                      <a:gd name="connsiteY7" fmla="*/ 252891 h 1417542"/>
                      <a:gd name="connsiteX8" fmla="*/ 1584775 w 1635534"/>
                      <a:gd name="connsiteY8" fmla="*/ 0 h 1417542"/>
                      <a:gd name="connsiteX9" fmla="*/ 1635534 w 1635534"/>
                      <a:gd name="connsiteY9" fmla="*/ 1133 h 1417542"/>
                      <a:gd name="connsiteX10" fmla="*/ 1635534 w 1635534"/>
                      <a:gd name="connsiteY10" fmla="*/ 945406 h 141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5534" h="1417542">
                        <a:moveTo>
                          <a:pt x="1635534" y="945406"/>
                        </a:moveTo>
                        <a:lnTo>
                          <a:pt x="1610152" y="944839"/>
                        </a:lnTo>
                        <a:cubicBezTo>
                          <a:pt x="1457822" y="948796"/>
                          <a:pt x="1304274" y="989737"/>
                          <a:pt x="1163029" y="1071285"/>
                        </a:cubicBezTo>
                        <a:cubicBezTo>
                          <a:pt x="1021783" y="1152833"/>
                          <a:pt x="909553" y="1265339"/>
                          <a:pt x="829962" y="1395282"/>
                        </a:cubicBezTo>
                        <a:lnTo>
                          <a:pt x="817764" y="1417542"/>
                        </a:lnTo>
                        <a:lnTo>
                          <a:pt x="0" y="945406"/>
                        </a:lnTo>
                        <a:lnTo>
                          <a:pt x="24395" y="900886"/>
                        </a:lnTo>
                        <a:cubicBezTo>
                          <a:pt x="183578" y="640998"/>
                          <a:pt x="408037" y="415988"/>
                          <a:pt x="690529" y="252891"/>
                        </a:cubicBezTo>
                        <a:cubicBezTo>
                          <a:pt x="973020" y="89795"/>
                          <a:pt x="1280115" y="7912"/>
                          <a:pt x="1584775" y="0"/>
                        </a:cubicBezTo>
                        <a:lnTo>
                          <a:pt x="1635534" y="1133"/>
                        </a:lnTo>
                        <a:lnTo>
                          <a:pt x="1635534" y="94540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42" name="Group 41">
                  <a:extLst>
                    <a:ext uri="{FF2B5EF4-FFF2-40B4-BE49-F238E27FC236}">
                      <a16:creationId xmlns:a16="http://schemas.microsoft.com/office/drawing/2014/main" id="{8BFD9AE7-C164-EB71-8BDB-EBD3650D921F}"/>
                    </a:ext>
                  </a:extLst>
                </p:cNvPr>
                <p:cNvGrpSpPr/>
                <p:nvPr/>
              </p:nvGrpSpPr>
              <p:grpSpPr>
                <a:xfrm rot="10800000" flipH="1">
                  <a:off x="4421183" y="-2631763"/>
                  <a:ext cx="3799261" cy="2404338"/>
                  <a:chOff x="4003005" y="3165010"/>
                  <a:chExt cx="3799261" cy="2404338"/>
                </a:xfrm>
              </p:grpSpPr>
              <p:sp>
                <p:nvSpPr>
                  <p:cNvPr id="47" name="Freeform 46">
                    <a:extLst>
                      <a:ext uri="{FF2B5EF4-FFF2-40B4-BE49-F238E27FC236}">
                        <a16:creationId xmlns:a16="http://schemas.microsoft.com/office/drawing/2014/main" id="{4EAD0583-92A8-C9A8-2BDF-D3EB1C63F319}"/>
                      </a:ext>
                    </a:extLst>
                  </p:cNvPr>
                  <p:cNvSpPr/>
                  <p:nvPr/>
                </p:nvSpPr>
                <p:spPr>
                  <a:xfrm rot="12600000">
                    <a:off x="4003005" y="3337139"/>
                    <a:ext cx="1633183" cy="1415966"/>
                  </a:xfrm>
                  <a:custGeom>
                    <a:avLst/>
                    <a:gdLst>
                      <a:gd name="connsiteX0" fmla="*/ 1633183 w 1633183"/>
                      <a:gd name="connsiteY0" fmla="*/ 943466 h 1415966"/>
                      <a:gd name="connsiteX1" fmla="*/ 814789 w 1633183"/>
                      <a:gd name="connsiteY1" fmla="*/ 1415966 h 1415966"/>
                      <a:gd name="connsiteX2" fmla="*/ 62162 w 1633183"/>
                      <a:gd name="connsiteY2" fmla="*/ 945662 h 1415966"/>
                      <a:gd name="connsiteX3" fmla="*/ 0 w 1633183"/>
                      <a:gd name="connsiteY3" fmla="*/ 944274 h 1415966"/>
                      <a:gd name="connsiteX4" fmla="*/ 0 w 1633183"/>
                      <a:gd name="connsiteY4" fmla="*/ 0 h 1415966"/>
                      <a:gd name="connsiteX5" fmla="*/ 127929 w 1633183"/>
                      <a:gd name="connsiteY5" fmla="*/ 2857 h 1415966"/>
                      <a:gd name="connsiteX6" fmla="*/ 1633183 w 1633183"/>
                      <a:gd name="connsiteY6" fmla="*/ 943466 h 141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183" h="1415966">
                        <a:moveTo>
                          <a:pt x="1633183" y="943466"/>
                        </a:moveTo>
                        <a:lnTo>
                          <a:pt x="814789" y="1415966"/>
                        </a:lnTo>
                        <a:cubicBezTo>
                          <a:pt x="651692" y="1133475"/>
                          <a:pt x="364768" y="967047"/>
                          <a:pt x="62162" y="945662"/>
                        </a:cubicBezTo>
                        <a:lnTo>
                          <a:pt x="0" y="944274"/>
                        </a:lnTo>
                        <a:lnTo>
                          <a:pt x="0" y="0"/>
                        </a:lnTo>
                        <a:lnTo>
                          <a:pt x="127929" y="2857"/>
                        </a:lnTo>
                        <a:cubicBezTo>
                          <a:pt x="733141" y="45629"/>
                          <a:pt x="1306990" y="378483"/>
                          <a:pt x="1633183" y="943466"/>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8" name="Freeform 47">
                    <a:extLst>
                      <a:ext uri="{FF2B5EF4-FFF2-40B4-BE49-F238E27FC236}">
                        <a16:creationId xmlns:a16="http://schemas.microsoft.com/office/drawing/2014/main" id="{5DADEFC2-1AF0-48F0-C7C6-7464EEE1D8F2}"/>
                      </a:ext>
                    </a:extLst>
                  </p:cNvPr>
                  <p:cNvSpPr/>
                  <p:nvPr/>
                </p:nvSpPr>
                <p:spPr>
                  <a:xfrm rot="12600000">
                    <a:off x="6730344" y="3165010"/>
                    <a:ext cx="1071922" cy="1886115"/>
                  </a:xfrm>
                  <a:custGeom>
                    <a:avLst/>
                    <a:gdLst>
                      <a:gd name="connsiteX0" fmla="*/ 1071922 w 1071922"/>
                      <a:gd name="connsiteY0" fmla="*/ 1413615 h 1886115"/>
                      <a:gd name="connsiteX1" fmla="*/ 253528 w 1071922"/>
                      <a:gd name="connsiteY1" fmla="*/ 1886115 h 1886115"/>
                      <a:gd name="connsiteX2" fmla="*/ 191563 w 1071922"/>
                      <a:gd name="connsiteY2" fmla="*/ 112223 h 1886115"/>
                      <a:gd name="connsiteX3" fmla="*/ 253056 w 1071922"/>
                      <a:gd name="connsiteY3" fmla="*/ 0 h 1886115"/>
                      <a:gd name="connsiteX4" fmla="*/ 1070821 w 1071922"/>
                      <a:gd name="connsiteY4" fmla="*/ 472136 h 1886115"/>
                      <a:gd name="connsiteX5" fmla="*/ 1040940 w 1071922"/>
                      <a:gd name="connsiteY5" fmla="*/ 526669 h 1886115"/>
                      <a:gd name="connsiteX6" fmla="*/ 1071922 w 1071922"/>
                      <a:gd name="connsiteY6" fmla="*/ 1413615 h 188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922" h="1886115">
                        <a:moveTo>
                          <a:pt x="1071922" y="1413615"/>
                        </a:moveTo>
                        <a:lnTo>
                          <a:pt x="253528" y="1886115"/>
                        </a:lnTo>
                        <a:cubicBezTo>
                          <a:pt x="-72666" y="1321132"/>
                          <a:pt x="-74002" y="657738"/>
                          <a:pt x="191563" y="112223"/>
                        </a:cubicBezTo>
                        <a:lnTo>
                          <a:pt x="253056" y="0"/>
                        </a:lnTo>
                        <a:lnTo>
                          <a:pt x="1070821" y="472136"/>
                        </a:lnTo>
                        <a:lnTo>
                          <a:pt x="1040940" y="526669"/>
                        </a:lnTo>
                        <a:cubicBezTo>
                          <a:pt x="908157" y="799426"/>
                          <a:pt x="908825" y="1131124"/>
                          <a:pt x="1071922" y="141361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Freeform 48">
                    <a:extLst>
                      <a:ext uri="{FF2B5EF4-FFF2-40B4-BE49-F238E27FC236}">
                        <a16:creationId xmlns:a16="http://schemas.microsoft.com/office/drawing/2014/main" id="{6D4ACF9A-67A4-1EE1-536F-1A7B2396B89D}"/>
                      </a:ext>
                    </a:extLst>
                  </p:cNvPr>
                  <p:cNvSpPr/>
                  <p:nvPr/>
                </p:nvSpPr>
                <p:spPr>
                  <a:xfrm rot="12600000">
                    <a:off x="5395981" y="4151806"/>
                    <a:ext cx="1635534" cy="1417542"/>
                  </a:xfrm>
                  <a:custGeom>
                    <a:avLst/>
                    <a:gdLst>
                      <a:gd name="connsiteX0" fmla="*/ 1635534 w 1635534"/>
                      <a:gd name="connsiteY0" fmla="*/ 945406 h 1417542"/>
                      <a:gd name="connsiteX1" fmla="*/ 1610152 w 1635534"/>
                      <a:gd name="connsiteY1" fmla="*/ 944839 h 1417542"/>
                      <a:gd name="connsiteX2" fmla="*/ 1163029 w 1635534"/>
                      <a:gd name="connsiteY2" fmla="*/ 1071285 h 1417542"/>
                      <a:gd name="connsiteX3" fmla="*/ 829962 w 1635534"/>
                      <a:gd name="connsiteY3" fmla="*/ 1395282 h 1417542"/>
                      <a:gd name="connsiteX4" fmla="*/ 817764 w 1635534"/>
                      <a:gd name="connsiteY4" fmla="*/ 1417542 h 1417542"/>
                      <a:gd name="connsiteX5" fmla="*/ 0 w 1635534"/>
                      <a:gd name="connsiteY5" fmla="*/ 945406 h 1417542"/>
                      <a:gd name="connsiteX6" fmla="*/ 24395 w 1635534"/>
                      <a:gd name="connsiteY6" fmla="*/ 900886 h 1417542"/>
                      <a:gd name="connsiteX7" fmla="*/ 690529 w 1635534"/>
                      <a:gd name="connsiteY7" fmla="*/ 252891 h 1417542"/>
                      <a:gd name="connsiteX8" fmla="*/ 1584775 w 1635534"/>
                      <a:gd name="connsiteY8" fmla="*/ 0 h 1417542"/>
                      <a:gd name="connsiteX9" fmla="*/ 1635534 w 1635534"/>
                      <a:gd name="connsiteY9" fmla="*/ 1133 h 1417542"/>
                      <a:gd name="connsiteX10" fmla="*/ 1635534 w 1635534"/>
                      <a:gd name="connsiteY10" fmla="*/ 945406 h 141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5534" h="1417542">
                        <a:moveTo>
                          <a:pt x="1635534" y="945406"/>
                        </a:moveTo>
                        <a:lnTo>
                          <a:pt x="1610152" y="944839"/>
                        </a:lnTo>
                        <a:cubicBezTo>
                          <a:pt x="1457822" y="948796"/>
                          <a:pt x="1304274" y="989737"/>
                          <a:pt x="1163029" y="1071285"/>
                        </a:cubicBezTo>
                        <a:cubicBezTo>
                          <a:pt x="1021783" y="1152833"/>
                          <a:pt x="909553" y="1265339"/>
                          <a:pt x="829962" y="1395282"/>
                        </a:cubicBezTo>
                        <a:lnTo>
                          <a:pt x="817764" y="1417542"/>
                        </a:lnTo>
                        <a:lnTo>
                          <a:pt x="0" y="945406"/>
                        </a:lnTo>
                        <a:lnTo>
                          <a:pt x="24395" y="900886"/>
                        </a:lnTo>
                        <a:cubicBezTo>
                          <a:pt x="183578" y="640998"/>
                          <a:pt x="408037" y="415988"/>
                          <a:pt x="690529" y="252891"/>
                        </a:cubicBezTo>
                        <a:cubicBezTo>
                          <a:pt x="973020" y="89795"/>
                          <a:pt x="1280115" y="7912"/>
                          <a:pt x="1584775" y="0"/>
                        </a:cubicBezTo>
                        <a:lnTo>
                          <a:pt x="1635534" y="1133"/>
                        </a:lnTo>
                        <a:lnTo>
                          <a:pt x="1635534" y="9454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43" name="Group 42">
                  <a:extLst>
                    <a:ext uri="{FF2B5EF4-FFF2-40B4-BE49-F238E27FC236}">
                      <a16:creationId xmlns:a16="http://schemas.microsoft.com/office/drawing/2014/main" id="{04E7CCAC-CC88-0DD7-EC50-A9A28A5DF7D5}"/>
                    </a:ext>
                  </a:extLst>
                </p:cNvPr>
                <p:cNvGrpSpPr/>
                <p:nvPr/>
              </p:nvGrpSpPr>
              <p:grpSpPr>
                <a:xfrm>
                  <a:off x="7227741" y="-762550"/>
                  <a:ext cx="3819519" cy="2404338"/>
                  <a:chOff x="3982747" y="3165010"/>
                  <a:chExt cx="3819519" cy="2404338"/>
                </a:xfrm>
              </p:grpSpPr>
              <p:sp>
                <p:nvSpPr>
                  <p:cNvPr id="44" name="Freeform 43">
                    <a:extLst>
                      <a:ext uri="{FF2B5EF4-FFF2-40B4-BE49-F238E27FC236}">
                        <a16:creationId xmlns:a16="http://schemas.microsoft.com/office/drawing/2014/main" id="{853EA552-64DB-72EB-7D47-90779AD8E3A0}"/>
                      </a:ext>
                    </a:extLst>
                  </p:cNvPr>
                  <p:cNvSpPr/>
                  <p:nvPr/>
                </p:nvSpPr>
                <p:spPr>
                  <a:xfrm rot="12600000">
                    <a:off x="3982747" y="3337139"/>
                    <a:ext cx="1633183" cy="1415966"/>
                  </a:xfrm>
                  <a:custGeom>
                    <a:avLst/>
                    <a:gdLst>
                      <a:gd name="connsiteX0" fmla="*/ 1633183 w 1633183"/>
                      <a:gd name="connsiteY0" fmla="*/ 943466 h 1415966"/>
                      <a:gd name="connsiteX1" fmla="*/ 814789 w 1633183"/>
                      <a:gd name="connsiteY1" fmla="*/ 1415966 h 1415966"/>
                      <a:gd name="connsiteX2" fmla="*/ 62162 w 1633183"/>
                      <a:gd name="connsiteY2" fmla="*/ 945662 h 1415966"/>
                      <a:gd name="connsiteX3" fmla="*/ 0 w 1633183"/>
                      <a:gd name="connsiteY3" fmla="*/ 944274 h 1415966"/>
                      <a:gd name="connsiteX4" fmla="*/ 0 w 1633183"/>
                      <a:gd name="connsiteY4" fmla="*/ 0 h 1415966"/>
                      <a:gd name="connsiteX5" fmla="*/ 127929 w 1633183"/>
                      <a:gd name="connsiteY5" fmla="*/ 2857 h 1415966"/>
                      <a:gd name="connsiteX6" fmla="*/ 1633183 w 1633183"/>
                      <a:gd name="connsiteY6" fmla="*/ 943466 h 141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183" h="1415966">
                        <a:moveTo>
                          <a:pt x="1633183" y="943466"/>
                        </a:moveTo>
                        <a:lnTo>
                          <a:pt x="814789" y="1415966"/>
                        </a:lnTo>
                        <a:cubicBezTo>
                          <a:pt x="651692" y="1133475"/>
                          <a:pt x="364768" y="967047"/>
                          <a:pt x="62162" y="945662"/>
                        </a:cubicBezTo>
                        <a:lnTo>
                          <a:pt x="0" y="944274"/>
                        </a:lnTo>
                        <a:lnTo>
                          <a:pt x="0" y="0"/>
                        </a:lnTo>
                        <a:lnTo>
                          <a:pt x="127929" y="2857"/>
                        </a:lnTo>
                        <a:cubicBezTo>
                          <a:pt x="733141" y="45629"/>
                          <a:pt x="1306990" y="378483"/>
                          <a:pt x="1633183" y="943466"/>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5" name="Freeform 44">
                    <a:extLst>
                      <a:ext uri="{FF2B5EF4-FFF2-40B4-BE49-F238E27FC236}">
                        <a16:creationId xmlns:a16="http://schemas.microsoft.com/office/drawing/2014/main" id="{FC0FD674-9AF6-51D2-B987-B31652AA6415}"/>
                      </a:ext>
                    </a:extLst>
                  </p:cNvPr>
                  <p:cNvSpPr/>
                  <p:nvPr/>
                </p:nvSpPr>
                <p:spPr>
                  <a:xfrm rot="12600000">
                    <a:off x="6730344" y="3165010"/>
                    <a:ext cx="1071922" cy="1886115"/>
                  </a:xfrm>
                  <a:custGeom>
                    <a:avLst/>
                    <a:gdLst>
                      <a:gd name="connsiteX0" fmla="*/ 1071922 w 1071922"/>
                      <a:gd name="connsiteY0" fmla="*/ 1413615 h 1886115"/>
                      <a:gd name="connsiteX1" fmla="*/ 253528 w 1071922"/>
                      <a:gd name="connsiteY1" fmla="*/ 1886115 h 1886115"/>
                      <a:gd name="connsiteX2" fmla="*/ 191563 w 1071922"/>
                      <a:gd name="connsiteY2" fmla="*/ 112223 h 1886115"/>
                      <a:gd name="connsiteX3" fmla="*/ 253056 w 1071922"/>
                      <a:gd name="connsiteY3" fmla="*/ 0 h 1886115"/>
                      <a:gd name="connsiteX4" fmla="*/ 1070821 w 1071922"/>
                      <a:gd name="connsiteY4" fmla="*/ 472136 h 1886115"/>
                      <a:gd name="connsiteX5" fmla="*/ 1040940 w 1071922"/>
                      <a:gd name="connsiteY5" fmla="*/ 526669 h 1886115"/>
                      <a:gd name="connsiteX6" fmla="*/ 1071922 w 1071922"/>
                      <a:gd name="connsiteY6" fmla="*/ 1413615 h 188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922" h="1886115">
                        <a:moveTo>
                          <a:pt x="1071922" y="1413615"/>
                        </a:moveTo>
                        <a:lnTo>
                          <a:pt x="253528" y="1886115"/>
                        </a:lnTo>
                        <a:cubicBezTo>
                          <a:pt x="-72666" y="1321132"/>
                          <a:pt x="-74002" y="657738"/>
                          <a:pt x="191563" y="112223"/>
                        </a:cubicBezTo>
                        <a:lnTo>
                          <a:pt x="253056" y="0"/>
                        </a:lnTo>
                        <a:lnTo>
                          <a:pt x="1070821" y="472136"/>
                        </a:lnTo>
                        <a:lnTo>
                          <a:pt x="1040940" y="526669"/>
                        </a:lnTo>
                        <a:cubicBezTo>
                          <a:pt x="908157" y="799426"/>
                          <a:pt x="908825" y="1131124"/>
                          <a:pt x="1071922" y="14136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6" name="Freeform 45">
                    <a:extLst>
                      <a:ext uri="{FF2B5EF4-FFF2-40B4-BE49-F238E27FC236}">
                        <a16:creationId xmlns:a16="http://schemas.microsoft.com/office/drawing/2014/main" id="{9E600BF6-AE30-F3DC-4A86-B28279CEA1C5}"/>
                      </a:ext>
                    </a:extLst>
                  </p:cNvPr>
                  <p:cNvSpPr/>
                  <p:nvPr/>
                </p:nvSpPr>
                <p:spPr>
                  <a:xfrm rot="12600000">
                    <a:off x="5395981" y="4151806"/>
                    <a:ext cx="1635534" cy="1417542"/>
                  </a:xfrm>
                  <a:custGeom>
                    <a:avLst/>
                    <a:gdLst>
                      <a:gd name="connsiteX0" fmla="*/ 1635534 w 1635534"/>
                      <a:gd name="connsiteY0" fmla="*/ 945406 h 1417542"/>
                      <a:gd name="connsiteX1" fmla="*/ 1610152 w 1635534"/>
                      <a:gd name="connsiteY1" fmla="*/ 944839 h 1417542"/>
                      <a:gd name="connsiteX2" fmla="*/ 1163029 w 1635534"/>
                      <a:gd name="connsiteY2" fmla="*/ 1071285 h 1417542"/>
                      <a:gd name="connsiteX3" fmla="*/ 829962 w 1635534"/>
                      <a:gd name="connsiteY3" fmla="*/ 1395282 h 1417542"/>
                      <a:gd name="connsiteX4" fmla="*/ 817764 w 1635534"/>
                      <a:gd name="connsiteY4" fmla="*/ 1417542 h 1417542"/>
                      <a:gd name="connsiteX5" fmla="*/ 0 w 1635534"/>
                      <a:gd name="connsiteY5" fmla="*/ 945406 h 1417542"/>
                      <a:gd name="connsiteX6" fmla="*/ 24395 w 1635534"/>
                      <a:gd name="connsiteY6" fmla="*/ 900886 h 1417542"/>
                      <a:gd name="connsiteX7" fmla="*/ 690529 w 1635534"/>
                      <a:gd name="connsiteY7" fmla="*/ 252891 h 1417542"/>
                      <a:gd name="connsiteX8" fmla="*/ 1584775 w 1635534"/>
                      <a:gd name="connsiteY8" fmla="*/ 0 h 1417542"/>
                      <a:gd name="connsiteX9" fmla="*/ 1635534 w 1635534"/>
                      <a:gd name="connsiteY9" fmla="*/ 1133 h 1417542"/>
                      <a:gd name="connsiteX10" fmla="*/ 1635534 w 1635534"/>
                      <a:gd name="connsiteY10" fmla="*/ 945406 h 141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5534" h="1417542">
                        <a:moveTo>
                          <a:pt x="1635534" y="945406"/>
                        </a:moveTo>
                        <a:lnTo>
                          <a:pt x="1610152" y="944839"/>
                        </a:lnTo>
                        <a:cubicBezTo>
                          <a:pt x="1457822" y="948796"/>
                          <a:pt x="1304274" y="989737"/>
                          <a:pt x="1163029" y="1071285"/>
                        </a:cubicBezTo>
                        <a:cubicBezTo>
                          <a:pt x="1021783" y="1152833"/>
                          <a:pt x="909553" y="1265339"/>
                          <a:pt x="829962" y="1395282"/>
                        </a:cubicBezTo>
                        <a:lnTo>
                          <a:pt x="817764" y="1417542"/>
                        </a:lnTo>
                        <a:lnTo>
                          <a:pt x="0" y="945406"/>
                        </a:lnTo>
                        <a:lnTo>
                          <a:pt x="24395" y="900886"/>
                        </a:lnTo>
                        <a:cubicBezTo>
                          <a:pt x="183578" y="640998"/>
                          <a:pt x="408037" y="415988"/>
                          <a:pt x="690529" y="252891"/>
                        </a:cubicBezTo>
                        <a:cubicBezTo>
                          <a:pt x="973020" y="89795"/>
                          <a:pt x="1280115" y="7912"/>
                          <a:pt x="1584775" y="0"/>
                        </a:cubicBezTo>
                        <a:lnTo>
                          <a:pt x="1635534" y="1133"/>
                        </a:lnTo>
                        <a:lnTo>
                          <a:pt x="1635534" y="945406"/>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grpSp>
            <p:nvGrpSpPr>
              <p:cNvPr id="15" name="Group 14">
                <a:extLst>
                  <a:ext uri="{FF2B5EF4-FFF2-40B4-BE49-F238E27FC236}">
                    <a16:creationId xmlns:a16="http://schemas.microsoft.com/office/drawing/2014/main" id="{5FFFD238-8320-5DC1-5567-361A55E915D2}"/>
                  </a:ext>
                </a:extLst>
              </p:cNvPr>
              <p:cNvGrpSpPr/>
              <p:nvPr/>
            </p:nvGrpSpPr>
            <p:grpSpPr>
              <a:xfrm>
                <a:off x="-1627" y="3004824"/>
                <a:ext cx="12195255" cy="3804271"/>
                <a:chOff x="-3255" y="3004824"/>
                <a:chExt cx="12195255" cy="3804271"/>
              </a:xfrm>
            </p:grpSpPr>
            <p:sp>
              <p:nvSpPr>
                <p:cNvPr id="16" name="Right Arrow 15">
                  <a:extLst>
                    <a:ext uri="{FF2B5EF4-FFF2-40B4-BE49-F238E27FC236}">
                      <a16:creationId xmlns:a16="http://schemas.microsoft.com/office/drawing/2014/main" id="{F31808B9-312E-0CCE-EB09-DAE439C6B87B}"/>
                    </a:ext>
                  </a:extLst>
                </p:cNvPr>
                <p:cNvSpPr/>
                <p:nvPr/>
              </p:nvSpPr>
              <p:spPr>
                <a:xfrm>
                  <a:off x="-3255" y="4513324"/>
                  <a:ext cx="12195255" cy="743763"/>
                </a:xfrm>
                <a:prstGeom prst="rightArrow">
                  <a:avLst/>
                </a:prstGeom>
                <a:gradFill>
                  <a:gsLst>
                    <a:gs pos="0">
                      <a:schemeClr val="accent4">
                        <a:lumMod val="50000"/>
                      </a:schemeClr>
                    </a:gs>
                    <a:gs pos="50000">
                      <a:schemeClr val="accent2"/>
                    </a:gs>
                    <a:gs pos="76000">
                      <a:schemeClr val="accent6">
                        <a:lumMod val="75000"/>
                      </a:schemeClr>
                    </a:gs>
                    <a:gs pos="100000">
                      <a:schemeClr val="accent6"/>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00DF3086-77AD-0E6C-0632-C69143B5DD95}"/>
                    </a:ext>
                  </a:extLst>
                </p:cNvPr>
                <p:cNvSpPr/>
                <p:nvPr/>
              </p:nvSpPr>
              <p:spPr>
                <a:xfrm>
                  <a:off x="2625052" y="6174095"/>
                  <a:ext cx="1239962"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EFFFF"/>
                      </a:solidFill>
                      <a:effectLst/>
                      <a:uLnTx/>
                      <a:uFillTx/>
                      <a:latin typeface="Century Gothic" panose="020B0502020202020204" pitchFamily="34" charset="0"/>
                      <a:ea typeface="+mn-ea"/>
                      <a:cs typeface="+mn-cs"/>
                    </a:rPr>
                    <a:t>IDENTIFIED NEW PAIN POINTS</a:t>
                  </a:r>
                </a:p>
              </p:txBody>
            </p:sp>
            <p:sp>
              <p:nvSpPr>
                <p:cNvPr id="18" name="Rectangle 17">
                  <a:extLst>
                    <a:ext uri="{FF2B5EF4-FFF2-40B4-BE49-F238E27FC236}">
                      <a16:creationId xmlns:a16="http://schemas.microsoft.com/office/drawing/2014/main" id="{81586664-E0BA-A863-7AB4-3AF40737459D}"/>
                    </a:ext>
                  </a:extLst>
                </p:cNvPr>
                <p:cNvSpPr/>
                <p:nvPr/>
              </p:nvSpPr>
              <p:spPr>
                <a:xfrm>
                  <a:off x="8084820" y="6287953"/>
                  <a:ext cx="1755270" cy="387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EFFFF"/>
                      </a:solidFill>
                      <a:effectLst/>
                      <a:uLnTx/>
                      <a:uFillTx/>
                      <a:latin typeface="Arial" panose="020B0604020202020204"/>
                      <a:ea typeface="+mn-ea"/>
                      <a:cs typeface="+mn-cs"/>
                    </a:rPr>
                    <a:t>RECOMMENDATIONS AND DRAFT 2 BP26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EFFFF"/>
                      </a:solidFill>
                      <a:effectLst/>
                      <a:uLnTx/>
                      <a:uFillTx/>
                      <a:latin typeface="Arial" panose="020B0604020202020204"/>
                      <a:ea typeface="+mn-ea"/>
                      <a:cs typeface="+mn-cs"/>
                    </a:rPr>
                    <a:t>INPUT</a:t>
                  </a:r>
                </a:p>
              </p:txBody>
            </p:sp>
            <p:sp>
              <p:nvSpPr>
                <p:cNvPr id="19" name="Rectangle 18">
                  <a:extLst>
                    <a:ext uri="{FF2B5EF4-FFF2-40B4-BE49-F238E27FC236}">
                      <a16:creationId xmlns:a16="http://schemas.microsoft.com/office/drawing/2014/main" id="{C950EB39-8A0C-7322-8A31-24499CE6EF91}"/>
                    </a:ext>
                  </a:extLst>
                </p:cNvPr>
                <p:cNvSpPr/>
                <p:nvPr/>
              </p:nvSpPr>
              <p:spPr>
                <a:xfrm>
                  <a:off x="4278111" y="4027048"/>
                  <a:ext cx="1026636"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EFFFF"/>
                      </a:solidFill>
                      <a:effectLst/>
                      <a:uLnTx/>
                      <a:uFillTx/>
                      <a:latin typeface="Century Gothic" panose="020B0502020202020204" pitchFamily="34" charset="0"/>
                      <a:ea typeface="+mn-ea"/>
                      <a:cs typeface="+mn-cs"/>
                    </a:rPr>
                    <a:t>EXPLORE OPTIONS</a:t>
                  </a:r>
                </a:p>
              </p:txBody>
            </p:sp>
            <p:sp>
              <p:nvSpPr>
                <p:cNvPr id="20" name="Rectangle 19">
                  <a:extLst>
                    <a:ext uri="{FF2B5EF4-FFF2-40B4-BE49-F238E27FC236}">
                      <a16:creationId xmlns:a16="http://schemas.microsoft.com/office/drawing/2014/main" id="{895D0724-7BE2-002D-2DED-46CED457E785}"/>
                    </a:ext>
                  </a:extLst>
                </p:cNvPr>
                <p:cNvSpPr/>
                <p:nvPr/>
              </p:nvSpPr>
              <p:spPr>
                <a:xfrm>
                  <a:off x="5401605" y="3362535"/>
                  <a:ext cx="1521061"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EFFFF"/>
                      </a:solidFill>
                      <a:effectLst/>
                      <a:uLnTx/>
                      <a:uFillTx/>
                      <a:latin typeface="Century Gothic" panose="020B0502020202020204" pitchFamily="34" charset="0"/>
                      <a:ea typeface="+mn-ea"/>
                      <a:cs typeface="+mn-cs"/>
                    </a:rPr>
                    <a:t>FEASIBILITY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EFFFF"/>
                      </a:solidFill>
                      <a:effectLst/>
                      <a:uLnTx/>
                      <a:uFillTx/>
                      <a:latin typeface="Century Gothic" panose="020B0502020202020204" pitchFamily="34" charset="0"/>
                      <a:ea typeface="+mn-ea"/>
                      <a:cs typeface="+mn-cs"/>
                    </a:rPr>
                    <a:t>ANALYSIS</a:t>
                  </a:r>
                </a:p>
              </p:txBody>
            </p:sp>
            <p:sp>
              <p:nvSpPr>
                <p:cNvPr id="21" name="Rectangle 20">
                  <a:extLst>
                    <a:ext uri="{FF2B5EF4-FFF2-40B4-BE49-F238E27FC236}">
                      <a16:creationId xmlns:a16="http://schemas.microsoft.com/office/drawing/2014/main" id="{1F178F98-0FB3-79FE-2B5A-8893741975FE}"/>
                    </a:ext>
                  </a:extLst>
                </p:cNvPr>
                <p:cNvSpPr/>
                <p:nvPr/>
              </p:nvSpPr>
              <p:spPr>
                <a:xfrm>
                  <a:off x="6875421" y="3971089"/>
                  <a:ext cx="1157013"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EFFFF"/>
                      </a:solidFill>
                      <a:effectLst/>
                      <a:uLnTx/>
                      <a:uFillTx/>
                      <a:latin typeface="Century Gothic" panose="020B0502020202020204" pitchFamily="34" charset="0"/>
                      <a:ea typeface="+mn-ea"/>
                      <a:cs typeface="+mn-cs"/>
                    </a:rPr>
                    <a:t>BUNDLE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EFFFF"/>
                      </a:solidFill>
                      <a:effectLst/>
                      <a:uLnTx/>
                      <a:uFillTx/>
                      <a:latin typeface="Century Gothic" panose="020B0502020202020204" pitchFamily="34" charset="0"/>
                      <a:ea typeface="+mn-ea"/>
                      <a:cs typeface="+mn-cs"/>
                    </a:rPr>
                    <a:t>INTO ‘REFORM PACKAGES’ </a:t>
                  </a:r>
                </a:p>
              </p:txBody>
            </p:sp>
            <p:sp>
              <p:nvSpPr>
                <p:cNvPr id="22" name="Oval 21">
                  <a:extLst>
                    <a:ext uri="{FF2B5EF4-FFF2-40B4-BE49-F238E27FC236}">
                      <a16:creationId xmlns:a16="http://schemas.microsoft.com/office/drawing/2014/main" id="{A5F9B1FC-09E3-5C3B-3BC9-B75C5D3DC1BE}"/>
                    </a:ext>
                  </a:extLst>
                </p:cNvPr>
                <p:cNvSpPr/>
                <p:nvPr/>
              </p:nvSpPr>
              <p:spPr>
                <a:xfrm>
                  <a:off x="2675110" y="4262228"/>
                  <a:ext cx="1227961" cy="12279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Oval 22">
                  <a:extLst>
                    <a:ext uri="{FF2B5EF4-FFF2-40B4-BE49-F238E27FC236}">
                      <a16:creationId xmlns:a16="http://schemas.microsoft.com/office/drawing/2014/main" id="{398EF5AA-64DC-3D41-C048-3E63CADC8203}"/>
                    </a:ext>
                  </a:extLst>
                </p:cNvPr>
                <p:cNvSpPr/>
                <p:nvPr/>
              </p:nvSpPr>
              <p:spPr>
                <a:xfrm>
                  <a:off x="5517739" y="4262228"/>
                  <a:ext cx="1227961" cy="12279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77034BC2-A058-12C6-C94F-30B38906CB5B}"/>
                    </a:ext>
                  </a:extLst>
                </p:cNvPr>
                <p:cNvSpPr/>
                <p:nvPr/>
              </p:nvSpPr>
              <p:spPr>
                <a:xfrm>
                  <a:off x="8336900" y="4262228"/>
                  <a:ext cx="1227961" cy="122796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4DB55549-0C93-AFD0-E150-B2B1E1E8CA8C}"/>
                    </a:ext>
                  </a:extLst>
                </p:cNvPr>
                <p:cNvSpPr/>
                <p:nvPr/>
              </p:nvSpPr>
              <p:spPr>
                <a:xfrm>
                  <a:off x="5211125" y="4597602"/>
                  <a:ext cx="1862138" cy="557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FEASIBILITY </a:t>
                  </a:r>
                  <a:br>
                    <a:rPr kumimoji="0" lang="en-GB" sz="12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br>
                  <a:r>
                    <a:rPr kumimoji="0" lang="en-GB" sz="12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ANALYSIS AND BUNDLING</a:t>
                  </a:r>
                </a:p>
              </p:txBody>
            </p:sp>
            <p:sp>
              <p:nvSpPr>
                <p:cNvPr id="26" name="Rectangle 25">
                  <a:extLst>
                    <a:ext uri="{FF2B5EF4-FFF2-40B4-BE49-F238E27FC236}">
                      <a16:creationId xmlns:a16="http://schemas.microsoft.com/office/drawing/2014/main" id="{1C322525-2F2B-CA31-18F3-CA551D6C33D8}"/>
                    </a:ext>
                  </a:extLst>
                </p:cNvPr>
                <p:cNvSpPr/>
                <p:nvPr/>
              </p:nvSpPr>
              <p:spPr>
                <a:xfrm>
                  <a:off x="8283226" y="4597602"/>
                  <a:ext cx="1337664" cy="557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PLAY BACK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AND RECOMMEND-ATIONS</a:t>
                  </a:r>
                </a:p>
              </p:txBody>
            </p:sp>
            <p:sp>
              <p:nvSpPr>
                <p:cNvPr id="27" name="Rectangle 26">
                  <a:extLst>
                    <a:ext uri="{FF2B5EF4-FFF2-40B4-BE49-F238E27FC236}">
                      <a16:creationId xmlns:a16="http://schemas.microsoft.com/office/drawing/2014/main" id="{8C011B14-5073-8DAC-2DD8-B547EF8F9174}"/>
                    </a:ext>
                  </a:extLst>
                </p:cNvPr>
                <p:cNvSpPr/>
                <p:nvPr/>
              </p:nvSpPr>
              <p:spPr>
                <a:xfrm>
                  <a:off x="2373269" y="4597602"/>
                  <a:ext cx="1862138" cy="557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PAIN POINT WORKSHOPS</a:t>
                  </a:r>
                  <a:endParaRPr kumimoji="0" lang="en-GB" sz="11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pic>
              <p:nvPicPr>
                <p:cNvPr id="28" name="Graphic 27" descr="Research with solid fill">
                  <a:extLst>
                    <a:ext uri="{FF2B5EF4-FFF2-40B4-BE49-F238E27FC236}">
                      <a16:creationId xmlns:a16="http://schemas.microsoft.com/office/drawing/2014/main" id="{F29DCBEA-8570-E672-3BA1-13603EDC51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6371" y="3645187"/>
                  <a:ext cx="449862" cy="449862"/>
                </a:xfrm>
                <a:prstGeom prst="rect">
                  <a:avLst/>
                </a:prstGeom>
              </p:spPr>
            </p:pic>
            <p:pic>
              <p:nvPicPr>
                <p:cNvPr id="29" name="Graphic 28" descr="Bar graph with upward trend with solid fill">
                  <a:extLst>
                    <a:ext uri="{FF2B5EF4-FFF2-40B4-BE49-F238E27FC236}">
                      <a16:creationId xmlns:a16="http://schemas.microsoft.com/office/drawing/2014/main" id="{6BC6F744-2904-157E-CBBF-5CE0F34E05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69318" y="3004824"/>
                  <a:ext cx="510876" cy="510876"/>
                </a:xfrm>
                <a:prstGeom prst="rect">
                  <a:avLst/>
                </a:prstGeom>
              </p:spPr>
            </p:pic>
            <p:pic>
              <p:nvPicPr>
                <p:cNvPr id="30" name="Graphic 29" descr="Route (Two Pins With A Path) with solid fill">
                  <a:extLst>
                    <a:ext uri="{FF2B5EF4-FFF2-40B4-BE49-F238E27FC236}">
                      <a16:creationId xmlns:a16="http://schemas.microsoft.com/office/drawing/2014/main" id="{05EA18E7-15C5-4BB2-1278-4CAEC290CB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12371" y="5113815"/>
                  <a:ext cx="557212" cy="557212"/>
                </a:xfrm>
                <a:prstGeom prst="rect">
                  <a:avLst/>
                </a:prstGeom>
              </p:spPr>
            </p:pic>
            <p:sp>
              <p:nvSpPr>
                <p:cNvPr id="31" name="Rectangle 30">
                  <a:extLst>
                    <a:ext uri="{FF2B5EF4-FFF2-40B4-BE49-F238E27FC236}">
                      <a16:creationId xmlns:a16="http://schemas.microsoft.com/office/drawing/2014/main" id="{6F9518EF-0524-51BC-75FD-A899156E0D3A}"/>
                    </a:ext>
                  </a:extLst>
                </p:cNvPr>
                <p:cNvSpPr/>
                <p:nvPr/>
              </p:nvSpPr>
              <p:spPr>
                <a:xfrm>
                  <a:off x="7435532" y="5574891"/>
                  <a:ext cx="995134"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EFFFF"/>
                      </a:solidFill>
                      <a:effectLst/>
                      <a:uLnTx/>
                      <a:uFillTx/>
                      <a:latin typeface="Arial" panose="020B0604020202020204"/>
                      <a:ea typeface="+mn-ea"/>
                      <a:cs typeface="+mn-cs"/>
                    </a:rPr>
                    <a:t>PLAY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EFFFF"/>
                      </a:solidFill>
                      <a:effectLst/>
                      <a:uLnTx/>
                      <a:uFillTx/>
                      <a:latin typeface="Arial" panose="020B0604020202020204"/>
                      <a:ea typeface="+mn-ea"/>
                      <a:cs typeface="+mn-cs"/>
                    </a:rPr>
                    <a:t>BACK TO INDUSTRY</a:t>
                  </a:r>
                </a:p>
              </p:txBody>
            </p:sp>
            <p:pic>
              <p:nvPicPr>
                <p:cNvPr id="32" name="Graphic 31" descr="Connections outline">
                  <a:extLst>
                    <a:ext uri="{FF2B5EF4-FFF2-40B4-BE49-F238E27FC236}">
                      <a16:creationId xmlns:a16="http://schemas.microsoft.com/office/drawing/2014/main" id="{BE4F5FC6-1CEC-0D61-26F1-7DAC2B84CB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62709" y="5061688"/>
                  <a:ext cx="696723" cy="696723"/>
                </a:xfrm>
                <a:prstGeom prst="rect">
                  <a:avLst/>
                </a:prstGeom>
              </p:spPr>
            </p:pic>
            <p:sp>
              <p:nvSpPr>
                <p:cNvPr id="34" name="Rectangle 33">
                  <a:extLst>
                    <a:ext uri="{FF2B5EF4-FFF2-40B4-BE49-F238E27FC236}">
                      <a16:creationId xmlns:a16="http://schemas.microsoft.com/office/drawing/2014/main" id="{9F91D5BF-C12B-98E0-27E4-809BF532BE22}"/>
                    </a:ext>
                  </a:extLst>
                </p:cNvPr>
                <p:cNvSpPr/>
                <p:nvPr/>
              </p:nvSpPr>
              <p:spPr>
                <a:xfrm>
                  <a:off x="9445024" y="5628372"/>
                  <a:ext cx="1241959" cy="387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5F7FF"/>
                      </a:solidFill>
                      <a:effectLst/>
                      <a:uLnTx/>
                      <a:uFillTx/>
                      <a:latin typeface="Arial" panose="020B0604020202020204"/>
                      <a:ea typeface="+mn-ea"/>
                      <a:cs typeface="+mn-cs"/>
                    </a:rPr>
                    <a:t>IMPLEMENTATION ROADMAP</a:t>
                  </a:r>
                </a:p>
              </p:txBody>
            </p:sp>
            <p:sp>
              <p:nvSpPr>
                <p:cNvPr id="35" name="Rectangle 34">
                  <a:extLst>
                    <a:ext uri="{FF2B5EF4-FFF2-40B4-BE49-F238E27FC236}">
                      <a16:creationId xmlns:a16="http://schemas.microsoft.com/office/drawing/2014/main" id="{388991C1-B40C-FEDC-60C9-F7DD94219086}"/>
                    </a:ext>
                  </a:extLst>
                </p:cNvPr>
                <p:cNvSpPr/>
                <p:nvPr/>
              </p:nvSpPr>
              <p:spPr>
                <a:xfrm>
                  <a:off x="3785070" y="5489640"/>
                  <a:ext cx="1167629"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EFFFF"/>
                      </a:solidFill>
                      <a:effectLst/>
                      <a:uLnTx/>
                      <a:uFillTx/>
                      <a:latin typeface="Century Gothic" panose="020B0502020202020204" pitchFamily="34" charset="0"/>
                      <a:ea typeface="+mn-ea"/>
                      <a:cs typeface="+mn-cs"/>
                    </a:rPr>
                    <a:t>PROVIDED CONSIDERATIONS</a:t>
                  </a:r>
                </a:p>
              </p:txBody>
            </p:sp>
            <p:pic>
              <p:nvPicPr>
                <p:cNvPr id="36" name="Graphic 35" descr="Badge Tick with solid fill">
                  <a:extLst>
                    <a:ext uri="{FF2B5EF4-FFF2-40B4-BE49-F238E27FC236}">
                      <a16:creationId xmlns:a16="http://schemas.microsoft.com/office/drawing/2014/main" id="{CD5B67B0-2CA7-81E1-16DF-9226CDBA047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49066" y="5813870"/>
                  <a:ext cx="426777" cy="426777"/>
                </a:xfrm>
                <a:prstGeom prst="rect">
                  <a:avLst/>
                </a:prstGeom>
              </p:spPr>
            </p:pic>
            <p:sp>
              <p:nvSpPr>
                <p:cNvPr id="37" name="Rectangle 36">
                  <a:extLst>
                    <a:ext uri="{FF2B5EF4-FFF2-40B4-BE49-F238E27FC236}">
                      <a16:creationId xmlns:a16="http://schemas.microsoft.com/office/drawing/2014/main" id="{62B30FA5-C013-AB19-9280-BAACA1B593D4}"/>
                    </a:ext>
                  </a:extLst>
                </p:cNvPr>
                <p:cNvSpPr/>
                <p:nvPr/>
              </p:nvSpPr>
              <p:spPr>
                <a:xfrm>
                  <a:off x="1495956" y="5574891"/>
                  <a:ext cx="1344051"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EFFFF"/>
                      </a:solidFill>
                      <a:effectLst/>
                      <a:uLnTx/>
                      <a:uFillTx/>
                      <a:latin typeface="Century Gothic" panose="020B0502020202020204" pitchFamily="34" charset="0"/>
                      <a:ea typeface="+mn-ea"/>
                      <a:cs typeface="+mn-cs"/>
                    </a:rPr>
                    <a:t>VALIDATED PAIN POINTS</a:t>
                  </a:r>
                </a:p>
              </p:txBody>
            </p:sp>
            <p:pic>
              <p:nvPicPr>
                <p:cNvPr id="38" name="Graphic 37" descr="Presentation with org chart with solid fill">
                  <a:extLst>
                    <a:ext uri="{FF2B5EF4-FFF2-40B4-BE49-F238E27FC236}">
                      <a16:creationId xmlns:a16="http://schemas.microsoft.com/office/drawing/2014/main" id="{0502CEBF-B4ED-BD44-296F-6A327999A98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08676" y="3487833"/>
                  <a:ext cx="599656" cy="599656"/>
                </a:xfrm>
                <a:prstGeom prst="rect">
                  <a:avLst/>
                </a:prstGeom>
              </p:spPr>
            </p:pic>
            <p:pic>
              <p:nvPicPr>
                <p:cNvPr id="39" name="Graphic 38" descr="Open book with solid fill">
                  <a:extLst>
                    <a:ext uri="{FF2B5EF4-FFF2-40B4-BE49-F238E27FC236}">
                      <a16:creationId xmlns:a16="http://schemas.microsoft.com/office/drawing/2014/main" id="{A7C7C936-E708-6B04-F4E7-43184B66D78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927631" y="5786892"/>
                  <a:ext cx="655162" cy="655162"/>
                </a:xfrm>
                <a:prstGeom prst="rect">
                  <a:avLst/>
                </a:prstGeom>
              </p:spPr>
            </p:pic>
            <p:pic>
              <p:nvPicPr>
                <p:cNvPr id="40" name="Graphic 39" descr="Blueprint with solid fill">
                  <a:extLst>
                    <a:ext uri="{FF2B5EF4-FFF2-40B4-BE49-F238E27FC236}">
                      <a16:creationId xmlns:a16="http://schemas.microsoft.com/office/drawing/2014/main" id="{9B3E6150-7D82-E872-064A-2CB0E086CA6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179749" y="5046015"/>
                  <a:ext cx="595732" cy="595732"/>
                </a:xfrm>
                <a:prstGeom prst="rect">
                  <a:avLst/>
                </a:prstGeom>
              </p:spPr>
            </p:pic>
          </p:grpSp>
        </p:grpSp>
        <p:sp>
          <p:nvSpPr>
            <p:cNvPr id="53" name="Rounded Rectangle 52">
              <a:extLst>
                <a:ext uri="{FF2B5EF4-FFF2-40B4-BE49-F238E27FC236}">
                  <a16:creationId xmlns:a16="http://schemas.microsoft.com/office/drawing/2014/main" id="{52E0F064-3045-0EA6-D9F8-3A4DC22D71C5}"/>
                </a:ext>
              </a:extLst>
            </p:cNvPr>
            <p:cNvSpPr/>
            <p:nvPr/>
          </p:nvSpPr>
          <p:spPr>
            <a:xfrm>
              <a:off x="477191" y="1664003"/>
              <a:ext cx="3542651" cy="1055608"/>
            </a:xfrm>
            <a:prstGeom prst="roundRect">
              <a:avLst/>
            </a:prstGeom>
            <a:solidFill>
              <a:srgbClr val="57BAE5">
                <a:alpha val="9804"/>
              </a:srgbClr>
            </a:solidFill>
            <a:ln>
              <a:noFill/>
            </a:ln>
          </p:spPr>
          <p:txBody>
            <a:bodyPr wrap="square" l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7BAE5"/>
                  </a:solidFill>
                  <a:effectLst/>
                  <a:uLnTx/>
                  <a:uFillTx/>
                  <a:latin typeface="Century Gothic" panose="020B0502020202020204" pitchFamily="34" charset="0"/>
                  <a:ea typeface="+mn-ea"/>
                  <a:cs typeface="+mn-cs"/>
                </a:rPr>
                <a:t>PAIN POINT WORKSHOPS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12133">
                      <a:lumMod val="90000"/>
                      <a:lumOff val="10000"/>
                    </a:srgbClr>
                  </a:solidFill>
                  <a:effectLst/>
                  <a:uLnTx/>
                  <a:uFillTx/>
                  <a:latin typeface="Century Gothic" panose="020B0502020202020204" pitchFamily="34" charset="0"/>
                  <a:ea typeface="+mn-ea"/>
                  <a:cs typeface="+mn-cs"/>
                </a:rPr>
                <a:t>We ran a series of pain point workshops with Customers, to validate pre-identified pain points, reveal unidentified pain points, and provide considerations for the options of these.</a:t>
              </a:r>
            </a:p>
          </p:txBody>
        </p:sp>
        <p:sp>
          <p:nvSpPr>
            <p:cNvPr id="54" name="Rounded Rectangle 53">
              <a:extLst>
                <a:ext uri="{FF2B5EF4-FFF2-40B4-BE49-F238E27FC236}">
                  <a16:creationId xmlns:a16="http://schemas.microsoft.com/office/drawing/2014/main" id="{30279120-8121-2279-CE77-C22A7C9F4136}"/>
                </a:ext>
              </a:extLst>
            </p:cNvPr>
            <p:cNvSpPr/>
            <p:nvPr/>
          </p:nvSpPr>
          <p:spPr>
            <a:xfrm>
              <a:off x="4331966" y="5228297"/>
              <a:ext cx="3602761" cy="1430179"/>
            </a:xfrm>
            <a:prstGeom prst="roundRect">
              <a:avLst/>
            </a:prstGeom>
            <a:solidFill>
              <a:schemeClr val="accent2">
                <a:alpha val="9804"/>
              </a:schemeClr>
            </a:solidFill>
            <a:ln>
              <a:noFill/>
            </a:ln>
          </p:spPr>
          <p:txBody>
            <a:bodyPr wrap="square" lIns="0" tIns="45720" rIns="91440" bIns="4572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6680FF"/>
                  </a:solidFill>
                  <a:effectLst/>
                  <a:uLnTx/>
                  <a:uFillTx/>
                  <a:latin typeface="Century Gothic"/>
                  <a:ea typeface="+mn-ea"/>
                  <a:cs typeface="+mn-cs"/>
                </a:rPr>
                <a:t>FEASIBILITY ANALYSIS AND BUNDLING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12133">
                      <a:lumMod val="90000"/>
                      <a:lumOff val="10000"/>
                    </a:srgbClr>
                  </a:solidFill>
                  <a:effectLst/>
                  <a:uLnTx/>
                  <a:uFillTx/>
                  <a:latin typeface="Century Gothic"/>
                  <a:ea typeface="+mn-ea"/>
                  <a:cs typeface="+mn-cs"/>
                </a:rPr>
                <a:t>We completed a series of feasibility analyses against these pain points; identifying options and associated costs and benefits via Xoserve workshops. We then bundled them into ‘enhancement packages’ to inform how and when they should be implemented.</a:t>
              </a:r>
            </a:p>
          </p:txBody>
        </p:sp>
        <p:cxnSp>
          <p:nvCxnSpPr>
            <p:cNvPr id="56" name="Elbow Connector 55">
              <a:extLst>
                <a:ext uri="{FF2B5EF4-FFF2-40B4-BE49-F238E27FC236}">
                  <a16:creationId xmlns:a16="http://schemas.microsoft.com/office/drawing/2014/main" id="{4DEF90E5-9698-EC30-2F29-80FD8E90BE8C}"/>
                </a:ext>
              </a:extLst>
            </p:cNvPr>
            <p:cNvCxnSpPr>
              <a:cxnSpLocks/>
              <a:endCxn id="53" idx="2"/>
            </p:cNvCxnSpPr>
            <p:nvPr/>
          </p:nvCxnSpPr>
          <p:spPr>
            <a:xfrm rot="16200000" flipV="1">
              <a:off x="2204008" y="2764120"/>
              <a:ext cx="682136" cy="593118"/>
            </a:xfrm>
            <a:prstGeom prst="bentConnector3">
              <a:avLst>
                <a:gd name="adj1" fmla="val 50000"/>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B7A5A700-A1A1-D710-7A37-2F74B3E20330}"/>
                </a:ext>
              </a:extLst>
            </p:cNvPr>
            <p:cNvCxnSpPr>
              <a:cxnSpLocks/>
              <a:endCxn id="54" idx="0"/>
            </p:cNvCxnSpPr>
            <p:nvPr/>
          </p:nvCxnSpPr>
          <p:spPr>
            <a:xfrm flipH="1">
              <a:off x="6133347" y="4294332"/>
              <a:ext cx="1" cy="933965"/>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59" name="Rounded Rectangle 58">
              <a:extLst>
                <a:ext uri="{FF2B5EF4-FFF2-40B4-BE49-F238E27FC236}">
                  <a16:creationId xmlns:a16="http://schemas.microsoft.com/office/drawing/2014/main" id="{B8F70AAC-ED23-77BE-D622-10FF41795A2B}"/>
                </a:ext>
              </a:extLst>
            </p:cNvPr>
            <p:cNvSpPr/>
            <p:nvPr/>
          </p:nvSpPr>
          <p:spPr>
            <a:xfrm>
              <a:off x="8183916" y="1682042"/>
              <a:ext cx="3954631" cy="1055608"/>
            </a:xfrm>
            <a:prstGeom prst="roundRect">
              <a:avLst/>
            </a:prstGeom>
            <a:solidFill>
              <a:schemeClr val="accent6">
                <a:lumMod val="40000"/>
                <a:lumOff val="60000"/>
                <a:alpha val="9804"/>
              </a:schemeClr>
            </a:solidFill>
            <a:ln>
              <a:noFill/>
            </a:ln>
          </p:spPr>
          <p:txBody>
            <a:bodyPr wrap="square" lIns="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BF75">
                      <a:lumMod val="75000"/>
                    </a:srgbClr>
                  </a:solidFill>
                  <a:effectLst/>
                  <a:uLnTx/>
                  <a:uFillTx/>
                  <a:latin typeface="Century Gothic"/>
                  <a:ea typeface="+mn-ea"/>
                  <a:cs typeface="+mn-cs"/>
                </a:rPr>
                <a:t>PLAY BACK AND RECOMMENDATIONS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12133">
                      <a:lumMod val="90000"/>
                      <a:lumOff val="10000"/>
                    </a:srgbClr>
                  </a:solidFill>
                  <a:effectLst/>
                  <a:uLnTx/>
                  <a:uFillTx/>
                  <a:latin typeface="Century Gothic"/>
                  <a:ea typeface="+mn-ea"/>
                  <a:cs typeface="+mn-cs"/>
                </a:rPr>
                <a:t>We played back the process to Customers before building out tangible next steps to address pain points either within Project Trident or another part of Xoserve, alongside ongoing customer engagement.</a:t>
              </a:r>
            </a:p>
          </p:txBody>
        </p:sp>
        <p:cxnSp>
          <p:nvCxnSpPr>
            <p:cNvPr id="61" name="Elbow Connector 60">
              <a:extLst>
                <a:ext uri="{FF2B5EF4-FFF2-40B4-BE49-F238E27FC236}">
                  <a16:creationId xmlns:a16="http://schemas.microsoft.com/office/drawing/2014/main" id="{37FBA074-B8DA-3AB0-41E6-E6CF8DCCEA2C}"/>
                </a:ext>
              </a:extLst>
            </p:cNvPr>
            <p:cNvCxnSpPr>
              <a:cxnSpLocks/>
              <a:endCxn id="59" idx="2"/>
            </p:cNvCxnSpPr>
            <p:nvPr/>
          </p:nvCxnSpPr>
          <p:spPr>
            <a:xfrm flipV="1">
              <a:off x="8948082" y="2737650"/>
              <a:ext cx="1213150" cy="508397"/>
            </a:xfrm>
            <a:prstGeom prst="bentConnector2">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4" name="Graphic 3" descr="Connections outline">
              <a:extLst>
                <a:ext uri="{FF2B5EF4-FFF2-40B4-BE49-F238E27FC236}">
                  <a16:creationId xmlns:a16="http://schemas.microsoft.com/office/drawing/2014/main" id="{59D70252-CE18-2024-9778-E91A0CF971DC}"/>
                </a:ext>
              </a:extLst>
            </p:cNvPr>
            <p:cNvPicPr>
              <a:picLocks noChangeAspect="1"/>
            </p:cNvPicPr>
            <p:nvPr/>
          </p:nvPicPr>
          <p:blipFill>
            <a:blip r:embed="rId9">
              <a:extLst>
                <a:ext uri="{96DAC541-7B7A-43D3-8B79-37D633B846F1}">
                  <asvg:svgBlip xmlns:asvg="http://schemas.microsoft.com/office/drawing/2016/SVG/main" r:embed="rId19"/>
                </a:ext>
              </a:extLst>
            </a:blip>
            <a:stretch>
              <a:fillRect/>
            </a:stretch>
          </p:blipFill>
          <p:spPr>
            <a:xfrm>
              <a:off x="7287884" y="3917959"/>
              <a:ext cx="696723" cy="696723"/>
            </a:xfrm>
            <a:prstGeom prst="rect">
              <a:avLst/>
            </a:prstGeom>
          </p:spPr>
        </p:pic>
      </p:grpSp>
      <p:sp>
        <p:nvSpPr>
          <p:cNvPr id="6" name="TextBox 5">
            <a:extLst>
              <a:ext uri="{FF2B5EF4-FFF2-40B4-BE49-F238E27FC236}">
                <a16:creationId xmlns:a16="http://schemas.microsoft.com/office/drawing/2014/main" id="{A1B83483-2E02-8C90-8AAF-29688BC4FFE4}"/>
              </a:ext>
            </a:extLst>
          </p:cNvPr>
          <p:cNvSpPr txBox="1"/>
          <p:nvPr/>
        </p:nvSpPr>
        <p:spPr>
          <a:xfrm>
            <a:off x="9913885" y="-2112"/>
            <a:ext cx="2287766" cy="1215717"/>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1400" b="1"/>
              <a:t>Customer feedback</a:t>
            </a:r>
            <a:endParaRPr lang="en-US" sz="1600" b="1"/>
          </a:p>
          <a:p>
            <a:pPr>
              <a:spcAft>
                <a:spcPts val="600"/>
              </a:spcAft>
            </a:pPr>
            <a:r>
              <a:rPr lang="en-GB" sz="1300"/>
              <a:t>To include more detail on Pain Points in the </a:t>
            </a:r>
            <a:r>
              <a:rPr lang="en-GB" sz="1300" b="1"/>
              <a:t>CDSP Service Enhancement</a:t>
            </a:r>
            <a:r>
              <a:rPr lang="en-GB" sz="1300" b="1">
                <a:solidFill>
                  <a:srgbClr val="6680FF"/>
                </a:solidFill>
              </a:rPr>
              <a:t> </a:t>
            </a:r>
            <a:r>
              <a:rPr lang="en-GB" sz="1300"/>
              <a:t>Investment Proposal. </a:t>
            </a:r>
            <a:endParaRPr lang="en-US" sz="1300"/>
          </a:p>
        </p:txBody>
      </p:sp>
    </p:spTree>
    <p:extLst>
      <p:ext uri="{BB962C8B-B14F-4D97-AF65-F5344CB8AC3E}">
        <p14:creationId xmlns:p14="http://schemas.microsoft.com/office/powerpoint/2010/main" val="297081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40755-CB82-1A50-C8BF-86605EE0EE7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E8A8A9F-53B0-4AE3-0129-CF168BE16813}"/>
              </a:ext>
            </a:extLst>
          </p:cNvPr>
          <p:cNvPicPr>
            <a:picLocks noChangeAspect="1"/>
          </p:cNvPicPr>
          <p:nvPr/>
        </p:nvPicPr>
        <p:blipFill>
          <a:blip r:embed="rId3"/>
          <a:stretch>
            <a:fillRect/>
          </a:stretch>
        </p:blipFill>
        <p:spPr>
          <a:xfrm>
            <a:off x="586907" y="1008927"/>
            <a:ext cx="10598890" cy="5099062"/>
          </a:xfrm>
          <a:prstGeom prst="rect">
            <a:avLst/>
          </a:prstGeom>
        </p:spPr>
      </p:pic>
      <p:sp>
        <p:nvSpPr>
          <p:cNvPr id="5" name="Title 6">
            <a:extLst>
              <a:ext uri="{FF2B5EF4-FFF2-40B4-BE49-F238E27FC236}">
                <a16:creationId xmlns:a16="http://schemas.microsoft.com/office/drawing/2014/main" id="{DAD189E9-C622-F07A-2EAF-B316168B2C23}"/>
              </a:ext>
            </a:extLst>
          </p:cNvPr>
          <p:cNvSpPr>
            <a:spLocks noGrp="1"/>
          </p:cNvSpPr>
          <p:nvPr>
            <p:ph type="title"/>
          </p:nvPr>
        </p:nvSpPr>
        <p:spPr>
          <a:xfrm>
            <a:off x="979526" y="292409"/>
            <a:ext cx="10634614" cy="637765"/>
          </a:xfrm>
        </p:spPr>
        <p:txBody>
          <a:bodyPr>
            <a:noAutofit/>
          </a:bodyPr>
          <a:lstStyle/>
          <a:p>
            <a:r>
              <a:rPr lang="en-US"/>
              <a:t>Pain Point Roadmap</a:t>
            </a:r>
            <a:endParaRPr lang="en-IN"/>
          </a:p>
        </p:txBody>
      </p:sp>
      <p:sp>
        <p:nvSpPr>
          <p:cNvPr id="2" name="Date Placeholder 7">
            <a:extLst>
              <a:ext uri="{FF2B5EF4-FFF2-40B4-BE49-F238E27FC236}">
                <a16:creationId xmlns:a16="http://schemas.microsoft.com/office/drawing/2014/main" id="{4E230820-E3FF-EC46-1631-A80B72CB8F0D}"/>
              </a:ext>
            </a:extLst>
          </p:cNvPr>
          <p:cNvSpPr txBox="1">
            <a:spLocks/>
          </p:cNvSpPr>
          <p:nvPr/>
        </p:nvSpPr>
        <p:spPr>
          <a:xfrm>
            <a:off x="8610600" y="6476299"/>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 December 2025</a:t>
            </a:r>
          </a:p>
        </p:txBody>
      </p:sp>
    </p:spTree>
    <p:extLst>
      <p:ext uri="{BB962C8B-B14F-4D97-AF65-F5344CB8AC3E}">
        <p14:creationId xmlns:p14="http://schemas.microsoft.com/office/powerpoint/2010/main" val="397532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9DE81-3862-9E63-8180-9A0A0DD4022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BE5C99E-8F7D-8E08-3A87-F941B9A9BE50}"/>
              </a:ext>
            </a:extLst>
          </p:cNvPr>
          <p:cNvPicPr>
            <a:picLocks noChangeAspect="1"/>
          </p:cNvPicPr>
          <p:nvPr/>
        </p:nvPicPr>
        <p:blipFill>
          <a:blip r:embed="rId3"/>
          <a:stretch>
            <a:fillRect/>
          </a:stretch>
        </p:blipFill>
        <p:spPr>
          <a:xfrm>
            <a:off x="505789" y="1483992"/>
            <a:ext cx="10305575" cy="3890016"/>
          </a:xfrm>
          <a:prstGeom prst="rect">
            <a:avLst/>
          </a:prstGeom>
        </p:spPr>
      </p:pic>
      <p:sp>
        <p:nvSpPr>
          <p:cNvPr id="2" name="Date Placeholder 7">
            <a:extLst>
              <a:ext uri="{FF2B5EF4-FFF2-40B4-BE49-F238E27FC236}">
                <a16:creationId xmlns:a16="http://schemas.microsoft.com/office/drawing/2014/main" id="{4CDEA45C-8BDC-39A2-76AC-F1B53B36831F}"/>
              </a:ext>
            </a:extLst>
          </p:cNvPr>
          <p:cNvSpPr txBox="1">
            <a:spLocks/>
          </p:cNvSpPr>
          <p:nvPr/>
        </p:nvSpPr>
        <p:spPr>
          <a:xfrm>
            <a:off x="8610600" y="6443641"/>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 December 2025</a:t>
            </a:r>
          </a:p>
        </p:txBody>
      </p:sp>
      <p:sp>
        <p:nvSpPr>
          <p:cNvPr id="8" name="Title 6">
            <a:extLst>
              <a:ext uri="{FF2B5EF4-FFF2-40B4-BE49-F238E27FC236}">
                <a16:creationId xmlns:a16="http://schemas.microsoft.com/office/drawing/2014/main" id="{8A8B9E12-785F-25AB-A96D-14E3DB500858}"/>
              </a:ext>
            </a:extLst>
          </p:cNvPr>
          <p:cNvSpPr>
            <a:spLocks noGrp="1"/>
          </p:cNvSpPr>
          <p:nvPr>
            <p:ph type="title"/>
          </p:nvPr>
        </p:nvSpPr>
        <p:spPr>
          <a:xfrm>
            <a:off x="979526" y="292409"/>
            <a:ext cx="10634614" cy="637765"/>
          </a:xfrm>
        </p:spPr>
        <p:txBody>
          <a:bodyPr>
            <a:noAutofit/>
          </a:bodyPr>
          <a:lstStyle/>
          <a:p>
            <a:r>
              <a:rPr lang="en-US"/>
              <a:t>Pain Point Roadmap</a:t>
            </a:r>
            <a:endParaRPr lang="en-IN"/>
          </a:p>
        </p:txBody>
      </p:sp>
    </p:spTree>
    <p:extLst>
      <p:ext uri="{BB962C8B-B14F-4D97-AF65-F5344CB8AC3E}">
        <p14:creationId xmlns:p14="http://schemas.microsoft.com/office/powerpoint/2010/main" val="3173824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05EA7-4604-C44A-DA8E-C8640BA5CF9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3297569-2AC4-F928-C286-99A36F4B2402}"/>
              </a:ext>
            </a:extLst>
          </p:cNvPr>
          <p:cNvSpPr>
            <a:spLocks noGrp="1"/>
          </p:cNvSpPr>
          <p:nvPr>
            <p:ph type="body" sz="quarter" idx="24"/>
          </p:nvPr>
        </p:nvSpPr>
        <p:spPr>
          <a:xfrm>
            <a:off x="5573486" y="3663664"/>
            <a:ext cx="5844679" cy="1767773"/>
          </a:xfrm>
        </p:spPr>
        <p:txBody>
          <a:bodyPr/>
          <a:lstStyle/>
          <a:p>
            <a:pPr algn="r"/>
            <a:r>
              <a:rPr lang="en-US" sz="5400"/>
              <a:t>DSC Contract Budget IP</a:t>
            </a:r>
          </a:p>
        </p:txBody>
      </p:sp>
      <p:sp>
        <p:nvSpPr>
          <p:cNvPr id="7" name="Text Placeholder 6">
            <a:extLst>
              <a:ext uri="{FF2B5EF4-FFF2-40B4-BE49-F238E27FC236}">
                <a16:creationId xmlns:a16="http://schemas.microsoft.com/office/drawing/2014/main" id="{7298B385-49BF-7D5C-8792-42816E81D2C4}"/>
              </a:ext>
            </a:extLst>
          </p:cNvPr>
          <p:cNvSpPr>
            <a:spLocks noGrp="1"/>
          </p:cNvSpPr>
          <p:nvPr>
            <p:ph type="body" sz="quarter" idx="25"/>
          </p:nvPr>
        </p:nvSpPr>
        <p:spPr>
          <a:xfrm>
            <a:off x="7048982" y="928594"/>
            <a:ext cx="4369183" cy="2265743"/>
          </a:xfrm>
        </p:spPr>
        <p:txBody>
          <a:bodyPr/>
          <a:lstStyle/>
          <a:p>
            <a:pPr algn="r"/>
            <a:r>
              <a:rPr lang="en-IN" sz="13800">
                <a:solidFill>
                  <a:schemeClr val="accent6"/>
                </a:solidFill>
              </a:rPr>
              <a:t>05</a:t>
            </a:r>
          </a:p>
        </p:txBody>
      </p:sp>
    </p:spTree>
    <p:extLst>
      <p:ext uri="{BB962C8B-B14F-4D97-AF65-F5344CB8AC3E}">
        <p14:creationId xmlns:p14="http://schemas.microsoft.com/office/powerpoint/2010/main" val="2131631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AD81F-47EA-CE59-74FA-AB6E66FBF6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553D5E-7904-9675-661B-B5C84F96C581}"/>
              </a:ext>
            </a:extLst>
          </p:cNvPr>
          <p:cNvSpPr>
            <a:spLocks noGrp="1"/>
          </p:cNvSpPr>
          <p:nvPr>
            <p:ph type="title"/>
          </p:nvPr>
        </p:nvSpPr>
        <p:spPr/>
        <p:txBody>
          <a:bodyPr/>
          <a:lstStyle/>
          <a:p>
            <a:r>
              <a:rPr lang="en-GB"/>
              <a:t>DSC Contract Budget</a:t>
            </a:r>
          </a:p>
        </p:txBody>
      </p:sp>
      <p:sp>
        <p:nvSpPr>
          <p:cNvPr id="8" name="TextBox 7">
            <a:extLst>
              <a:ext uri="{FF2B5EF4-FFF2-40B4-BE49-F238E27FC236}">
                <a16:creationId xmlns:a16="http://schemas.microsoft.com/office/drawing/2014/main" id="{1F8EA031-21EE-E487-0CA1-793F445AB83F}"/>
              </a:ext>
            </a:extLst>
          </p:cNvPr>
          <p:cNvSpPr txBox="1"/>
          <p:nvPr/>
        </p:nvSpPr>
        <p:spPr>
          <a:xfrm>
            <a:off x="533400" y="1471370"/>
            <a:ext cx="10885714" cy="1200329"/>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GB"/>
              <a:t>Discussions have been held in DSC Contract Management Committee (CoMC) on governance and budget for non-technical activities that arise during the financial year.</a:t>
            </a:r>
          </a:p>
          <a:p>
            <a:pPr marL="285750" indent="-285750">
              <a:buClr>
                <a:schemeClr val="accent1"/>
              </a:buClr>
              <a:buFont typeface="Arial" panose="020B0604020202020204" pitchFamily="34" charset="0"/>
              <a:buChar char="•"/>
            </a:pPr>
            <a:endParaRPr lang="en-GB"/>
          </a:p>
          <a:p>
            <a:pPr marL="285750" indent="-285750">
              <a:buClr>
                <a:schemeClr val="accent1"/>
              </a:buClr>
              <a:buFont typeface="Arial" panose="020B0604020202020204" pitchFamily="34" charset="0"/>
              <a:buChar char="•"/>
            </a:pPr>
            <a:r>
              <a:rPr lang="en-GB"/>
              <a:t>Xoserve presented 4 options to Customers in CoMC on the 19 November.  </a:t>
            </a:r>
          </a:p>
        </p:txBody>
      </p:sp>
      <p:sp>
        <p:nvSpPr>
          <p:cNvPr id="9" name="Rectangle: Rounded Corners 8">
            <a:extLst>
              <a:ext uri="{FF2B5EF4-FFF2-40B4-BE49-F238E27FC236}">
                <a16:creationId xmlns:a16="http://schemas.microsoft.com/office/drawing/2014/main" id="{84776EB2-1405-7673-C916-733FC8B1F9A9}"/>
              </a:ext>
            </a:extLst>
          </p:cNvPr>
          <p:cNvSpPr/>
          <p:nvPr/>
        </p:nvSpPr>
        <p:spPr>
          <a:xfrm>
            <a:off x="246401" y="3545787"/>
            <a:ext cx="2754085" cy="2088952"/>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Introduce a new Investment line that is managed by CoMC in relation to contract related change (DSC Contract Budget) </a:t>
            </a:r>
          </a:p>
        </p:txBody>
      </p:sp>
      <p:sp>
        <p:nvSpPr>
          <p:cNvPr id="10" name="Rectangle: Rounded Corners 9">
            <a:extLst>
              <a:ext uri="{FF2B5EF4-FFF2-40B4-BE49-F238E27FC236}">
                <a16:creationId xmlns:a16="http://schemas.microsoft.com/office/drawing/2014/main" id="{F773A37A-5911-BA14-B01C-4C1BFF7F766C}"/>
              </a:ext>
            </a:extLst>
          </p:cNvPr>
          <p:cNvSpPr/>
          <p:nvPr/>
        </p:nvSpPr>
        <p:spPr>
          <a:xfrm>
            <a:off x="3234529" y="3545787"/>
            <a:ext cx="2754085" cy="2088952"/>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Retain 1 budget (DSC Change Budget) with ChMC becoming the recommending body for the change being proposed and CoMC the approving body for funding the change</a:t>
            </a:r>
          </a:p>
        </p:txBody>
      </p:sp>
      <p:sp>
        <p:nvSpPr>
          <p:cNvPr id="11" name="Rectangle: Rounded Corners 10">
            <a:extLst>
              <a:ext uri="{FF2B5EF4-FFF2-40B4-BE49-F238E27FC236}">
                <a16:creationId xmlns:a16="http://schemas.microsoft.com/office/drawing/2014/main" id="{98ED1CFE-08FC-C7F1-4216-7BA51B066A75}"/>
              </a:ext>
            </a:extLst>
          </p:cNvPr>
          <p:cNvSpPr/>
          <p:nvPr/>
        </p:nvSpPr>
        <p:spPr>
          <a:xfrm>
            <a:off x="6222657" y="3536005"/>
            <a:ext cx="2754085" cy="2088952"/>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Apply a margin to General Change Budget that can be used to fund unforeseen activities and approved by CoMC – examples of which could include PAC Audit, BPIR Assurance, Legal Opinion </a:t>
            </a:r>
          </a:p>
        </p:txBody>
      </p:sp>
      <p:sp>
        <p:nvSpPr>
          <p:cNvPr id="12" name="Rectangle: Rounded Corners 11">
            <a:extLst>
              <a:ext uri="{FF2B5EF4-FFF2-40B4-BE49-F238E27FC236}">
                <a16:creationId xmlns:a16="http://schemas.microsoft.com/office/drawing/2014/main" id="{3AB3D28D-6AF6-BBFC-DBB7-FE412774BA96}"/>
              </a:ext>
            </a:extLst>
          </p:cNvPr>
          <p:cNvSpPr/>
          <p:nvPr/>
        </p:nvSpPr>
        <p:spPr>
          <a:xfrm>
            <a:off x="9210785" y="3545787"/>
            <a:ext cx="2754085" cy="2088952"/>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Do nothing</a:t>
            </a:r>
          </a:p>
        </p:txBody>
      </p:sp>
      <p:sp>
        <p:nvSpPr>
          <p:cNvPr id="13" name="TextBox 12">
            <a:extLst>
              <a:ext uri="{FF2B5EF4-FFF2-40B4-BE49-F238E27FC236}">
                <a16:creationId xmlns:a16="http://schemas.microsoft.com/office/drawing/2014/main" id="{552B45EA-1E97-E15F-75D2-F786D0F6E2CA}"/>
              </a:ext>
            </a:extLst>
          </p:cNvPr>
          <p:cNvSpPr txBox="1"/>
          <p:nvPr/>
        </p:nvSpPr>
        <p:spPr>
          <a:xfrm>
            <a:off x="523984" y="3118632"/>
            <a:ext cx="2590800" cy="369332"/>
          </a:xfrm>
          <a:prstGeom prst="rect">
            <a:avLst/>
          </a:prstGeom>
          <a:noFill/>
        </p:spPr>
        <p:txBody>
          <a:bodyPr wrap="square" rtlCol="0">
            <a:spAutoFit/>
          </a:bodyPr>
          <a:lstStyle/>
          <a:p>
            <a:r>
              <a:rPr lang="en-GB" b="1">
                <a:solidFill>
                  <a:schemeClr val="accent6"/>
                </a:solidFill>
              </a:rPr>
              <a:t>Option 1 - Preferred</a:t>
            </a:r>
          </a:p>
        </p:txBody>
      </p:sp>
      <p:sp>
        <p:nvSpPr>
          <p:cNvPr id="14" name="TextBox 13">
            <a:extLst>
              <a:ext uri="{FF2B5EF4-FFF2-40B4-BE49-F238E27FC236}">
                <a16:creationId xmlns:a16="http://schemas.microsoft.com/office/drawing/2014/main" id="{0978B759-A7D6-E6C1-DA47-773ACA8D9E5D}"/>
              </a:ext>
            </a:extLst>
          </p:cNvPr>
          <p:cNvSpPr txBox="1"/>
          <p:nvPr/>
        </p:nvSpPr>
        <p:spPr>
          <a:xfrm>
            <a:off x="3963871" y="3118632"/>
            <a:ext cx="1295400" cy="369332"/>
          </a:xfrm>
          <a:prstGeom prst="rect">
            <a:avLst/>
          </a:prstGeom>
          <a:noFill/>
        </p:spPr>
        <p:txBody>
          <a:bodyPr wrap="square" rtlCol="0">
            <a:spAutoFit/>
          </a:bodyPr>
          <a:lstStyle/>
          <a:p>
            <a:r>
              <a:rPr lang="en-GB" b="1">
                <a:solidFill>
                  <a:schemeClr val="accent1"/>
                </a:solidFill>
              </a:rPr>
              <a:t>Option 2</a:t>
            </a:r>
          </a:p>
        </p:txBody>
      </p:sp>
      <p:sp>
        <p:nvSpPr>
          <p:cNvPr id="15" name="TextBox 14">
            <a:extLst>
              <a:ext uri="{FF2B5EF4-FFF2-40B4-BE49-F238E27FC236}">
                <a16:creationId xmlns:a16="http://schemas.microsoft.com/office/drawing/2014/main" id="{740EAF5F-26BB-E261-E9BA-3C3AA6EE0D2F}"/>
              </a:ext>
            </a:extLst>
          </p:cNvPr>
          <p:cNvSpPr txBox="1"/>
          <p:nvPr/>
        </p:nvSpPr>
        <p:spPr>
          <a:xfrm>
            <a:off x="6957445" y="3118632"/>
            <a:ext cx="1295400" cy="369332"/>
          </a:xfrm>
          <a:prstGeom prst="rect">
            <a:avLst/>
          </a:prstGeom>
          <a:noFill/>
        </p:spPr>
        <p:txBody>
          <a:bodyPr wrap="square" rtlCol="0">
            <a:spAutoFit/>
          </a:bodyPr>
          <a:lstStyle/>
          <a:p>
            <a:r>
              <a:rPr lang="en-GB" b="1">
                <a:solidFill>
                  <a:schemeClr val="accent2"/>
                </a:solidFill>
              </a:rPr>
              <a:t>Option 3</a:t>
            </a:r>
          </a:p>
        </p:txBody>
      </p:sp>
      <p:sp>
        <p:nvSpPr>
          <p:cNvPr id="16" name="TextBox 15">
            <a:extLst>
              <a:ext uri="{FF2B5EF4-FFF2-40B4-BE49-F238E27FC236}">
                <a16:creationId xmlns:a16="http://schemas.microsoft.com/office/drawing/2014/main" id="{6EF130B2-1095-CA27-8787-D53605B005FF}"/>
              </a:ext>
            </a:extLst>
          </p:cNvPr>
          <p:cNvSpPr txBox="1"/>
          <p:nvPr/>
        </p:nvSpPr>
        <p:spPr>
          <a:xfrm>
            <a:off x="9994557" y="3118632"/>
            <a:ext cx="1295400" cy="369332"/>
          </a:xfrm>
          <a:prstGeom prst="rect">
            <a:avLst/>
          </a:prstGeom>
          <a:noFill/>
        </p:spPr>
        <p:txBody>
          <a:bodyPr wrap="square" rtlCol="0">
            <a:spAutoFit/>
          </a:bodyPr>
          <a:lstStyle/>
          <a:p>
            <a:r>
              <a:rPr lang="en-GB" b="1">
                <a:solidFill>
                  <a:schemeClr val="accent3"/>
                </a:solidFill>
              </a:rPr>
              <a:t>Option 4</a:t>
            </a:r>
          </a:p>
        </p:txBody>
      </p:sp>
      <p:sp>
        <p:nvSpPr>
          <p:cNvPr id="3" name="TextBox 2">
            <a:extLst>
              <a:ext uri="{FF2B5EF4-FFF2-40B4-BE49-F238E27FC236}">
                <a16:creationId xmlns:a16="http://schemas.microsoft.com/office/drawing/2014/main" id="{CE5E632E-7ADB-FCD0-478D-71796AA919C8}"/>
              </a:ext>
            </a:extLst>
          </p:cNvPr>
          <p:cNvSpPr txBox="1"/>
          <p:nvPr/>
        </p:nvSpPr>
        <p:spPr>
          <a:xfrm>
            <a:off x="8869680" y="-2112"/>
            <a:ext cx="3322320" cy="1246495"/>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1400" b="1"/>
              <a:t>Customer feedback</a:t>
            </a:r>
            <a:endParaRPr lang="en-US" sz="1600" b="1"/>
          </a:p>
          <a:p>
            <a:pPr>
              <a:spcAft>
                <a:spcPts val="600"/>
              </a:spcAft>
            </a:pPr>
            <a:r>
              <a:rPr lang="en-GB" sz="1400"/>
              <a:t>General Change budget should not be utilised for </a:t>
            </a:r>
            <a:r>
              <a:rPr lang="en-GB" sz="1400" b="1"/>
              <a:t>Non-technical change</a:t>
            </a:r>
            <a:r>
              <a:rPr lang="en-GB" sz="1400" b="1">
                <a:solidFill>
                  <a:srgbClr val="6680FF"/>
                </a:solidFill>
              </a:rPr>
              <a:t> </a:t>
            </a:r>
            <a:r>
              <a:rPr lang="en-GB" sz="1400">
                <a:solidFill>
                  <a:schemeClr val="dk1"/>
                </a:solidFill>
              </a:rPr>
              <a:t>with these types of changes being approved in the CoMC.</a:t>
            </a:r>
            <a:r>
              <a:rPr lang="en-GB" sz="1400"/>
              <a:t> </a:t>
            </a:r>
            <a:endParaRPr lang="en-US" sz="1600"/>
          </a:p>
        </p:txBody>
      </p:sp>
      <p:sp>
        <p:nvSpPr>
          <p:cNvPr id="4" name="Date Placeholder 7">
            <a:extLst>
              <a:ext uri="{FF2B5EF4-FFF2-40B4-BE49-F238E27FC236}">
                <a16:creationId xmlns:a16="http://schemas.microsoft.com/office/drawing/2014/main" id="{6D990BB8-E914-3198-71D8-B439E2216D1C}"/>
              </a:ext>
            </a:extLst>
          </p:cNvPr>
          <p:cNvSpPr txBox="1">
            <a:spLocks/>
          </p:cNvSpPr>
          <p:nvPr/>
        </p:nvSpPr>
        <p:spPr>
          <a:xfrm>
            <a:off x="8610600" y="6476299"/>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 December 2025</a:t>
            </a:r>
          </a:p>
        </p:txBody>
      </p:sp>
    </p:spTree>
    <p:extLst>
      <p:ext uri="{BB962C8B-B14F-4D97-AF65-F5344CB8AC3E}">
        <p14:creationId xmlns:p14="http://schemas.microsoft.com/office/powerpoint/2010/main" val="2222548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4C8EA-8506-20F1-A515-0C2044D3610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B4DA44F-435F-B482-BBFE-BED70F0B88D0}"/>
              </a:ext>
            </a:extLst>
          </p:cNvPr>
          <p:cNvSpPr>
            <a:spLocks noGrp="1"/>
          </p:cNvSpPr>
          <p:nvPr>
            <p:ph type="body" sz="quarter" idx="24"/>
          </p:nvPr>
        </p:nvSpPr>
        <p:spPr>
          <a:xfrm>
            <a:off x="5573486" y="3663664"/>
            <a:ext cx="5844679" cy="1767773"/>
          </a:xfrm>
        </p:spPr>
        <p:txBody>
          <a:bodyPr/>
          <a:lstStyle/>
          <a:p>
            <a:pPr algn="r"/>
            <a:r>
              <a:rPr lang="en-US" sz="5400"/>
              <a:t>Information Security</a:t>
            </a:r>
          </a:p>
        </p:txBody>
      </p:sp>
      <p:sp>
        <p:nvSpPr>
          <p:cNvPr id="7" name="Text Placeholder 6">
            <a:extLst>
              <a:ext uri="{FF2B5EF4-FFF2-40B4-BE49-F238E27FC236}">
                <a16:creationId xmlns:a16="http://schemas.microsoft.com/office/drawing/2014/main" id="{7F85B9A4-F6FE-9A09-9167-6A67A4DFBE06}"/>
              </a:ext>
            </a:extLst>
          </p:cNvPr>
          <p:cNvSpPr>
            <a:spLocks noGrp="1"/>
          </p:cNvSpPr>
          <p:nvPr>
            <p:ph type="body" sz="quarter" idx="25"/>
          </p:nvPr>
        </p:nvSpPr>
        <p:spPr>
          <a:xfrm>
            <a:off x="7048982" y="928594"/>
            <a:ext cx="4369183" cy="2265743"/>
          </a:xfrm>
        </p:spPr>
        <p:txBody>
          <a:bodyPr/>
          <a:lstStyle/>
          <a:p>
            <a:pPr algn="r"/>
            <a:r>
              <a:rPr lang="en-IN" sz="13800">
                <a:solidFill>
                  <a:schemeClr val="accent3"/>
                </a:solidFill>
              </a:rPr>
              <a:t>06</a:t>
            </a:r>
          </a:p>
        </p:txBody>
      </p:sp>
      <p:sp>
        <p:nvSpPr>
          <p:cNvPr id="2" name="Date Placeholder 7">
            <a:extLst>
              <a:ext uri="{FF2B5EF4-FFF2-40B4-BE49-F238E27FC236}">
                <a16:creationId xmlns:a16="http://schemas.microsoft.com/office/drawing/2014/main" id="{E591EB5B-4FC6-10C0-4C9C-650A2AF1C182}"/>
              </a:ext>
            </a:extLst>
          </p:cNvPr>
          <p:cNvSpPr txBox="1">
            <a:spLocks/>
          </p:cNvSpPr>
          <p:nvPr/>
        </p:nvSpPr>
        <p:spPr>
          <a:xfrm>
            <a:off x="8610600" y="6476299"/>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 December 2025</a:t>
            </a:r>
          </a:p>
        </p:txBody>
      </p:sp>
    </p:spTree>
    <p:extLst>
      <p:ext uri="{BB962C8B-B14F-4D97-AF65-F5344CB8AC3E}">
        <p14:creationId xmlns:p14="http://schemas.microsoft.com/office/powerpoint/2010/main" val="3036125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37265-BB72-1011-FB4A-BE1D05C40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544DF-9D77-6C3A-D3DE-E654ACAA1FA5}"/>
              </a:ext>
            </a:extLst>
          </p:cNvPr>
          <p:cNvSpPr>
            <a:spLocks noGrp="1"/>
          </p:cNvSpPr>
          <p:nvPr>
            <p:ph type="title"/>
          </p:nvPr>
        </p:nvSpPr>
        <p:spPr/>
        <p:txBody>
          <a:bodyPr/>
          <a:lstStyle/>
          <a:p>
            <a:r>
              <a:rPr lang="en-GB"/>
              <a:t>Information Security</a:t>
            </a:r>
          </a:p>
        </p:txBody>
      </p:sp>
      <p:sp>
        <p:nvSpPr>
          <p:cNvPr id="18" name="Date Placeholder 7">
            <a:extLst>
              <a:ext uri="{FF2B5EF4-FFF2-40B4-BE49-F238E27FC236}">
                <a16:creationId xmlns:a16="http://schemas.microsoft.com/office/drawing/2014/main" id="{74109193-3B0C-776D-09BA-BF646CC381AD}"/>
              </a:ext>
            </a:extLst>
          </p:cNvPr>
          <p:cNvSpPr txBox="1">
            <a:spLocks/>
          </p:cNvSpPr>
          <p:nvPr/>
        </p:nvSpPr>
        <p:spPr>
          <a:xfrm>
            <a:off x="8610600" y="6476299"/>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 December 2025</a:t>
            </a:r>
          </a:p>
        </p:txBody>
      </p:sp>
      <p:sp>
        <p:nvSpPr>
          <p:cNvPr id="3" name="TextBox 2">
            <a:extLst>
              <a:ext uri="{FF2B5EF4-FFF2-40B4-BE49-F238E27FC236}">
                <a16:creationId xmlns:a16="http://schemas.microsoft.com/office/drawing/2014/main" id="{DC91D546-F0C4-80BE-CA5D-4CAE41A3FC43}"/>
              </a:ext>
            </a:extLst>
          </p:cNvPr>
          <p:cNvSpPr txBox="1"/>
          <p:nvPr/>
        </p:nvSpPr>
        <p:spPr>
          <a:xfrm>
            <a:off x="533399" y="1471370"/>
            <a:ext cx="11308455" cy="3970318"/>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GB"/>
              <a:t>Xoserve recognises the importance of Information Security and the need to protect Customers’ data from the threat of cyber attacks</a:t>
            </a:r>
          </a:p>
          <a:p>
            <a:pPr marL="285750" indent="-285750">
              <a:buClr>
                <a:schemeClr val="accent1"/>
              </a:buClr>
              <a:buFont typeface="Arial" panose="020B0604020202020204" pitchFamily="34" charset="0"/>
              <a:buChar char="•"/>
            </a:pPr>
            <a:endParaRPr lang="en-GB"/>
          </a:p>
          <a:p>
            <a:pPr marL="285750" indent="-285750">
              <a:buClr>
                <a:schemeClr val="accent1"/>
              </a:buClr>
              <a:buFont typeface="Arial" panose="020B0604020202020204" pitchFamily="34" charset="0"/>
              <a:buChar char="•"/>
            </a:pPr>
            <a:r>
              <a:rPr lang="en-GB"/>
              <a:t>At the October Board Meeting, the board directed Xoserve to include additional budget for Information Security in the UK Link estate</a:t>
            </a:r>
          </a:p>
          <a:p>
            <a:pPr marL="285750" indent="-285750">
              <a:buClr>
                <a:schemeClr val="accent1"/>
              </a:buClr>
              <a:buFont typeface="Arial" panose="020B0604020202020204" pitchFamily="34" charset="0"/>
              <a:buChar char="•"/>
            </a:pPr>
            <a:endParaRPr lang="en-GB"/>
          </a:p>
          <a:p>
            <a:pPr marL="285750" indent="-285750">
              <a:buClr>
                <a:schemeClr val="accent1"/>
              </a:buClr>
              <a:buFont typeface="Arial" panose="020B0604020202020204" pitchFamily="34" charset="0"/>
              <a:buChar char="•"/>
            </a:pPr>
            <a:r>
              <a:rPr lang="en-GB"/>
              <a:t>Nick Boughey, Xoserve’s Information Security &amp; Privacy Manager, has offered to hold a closed confidential session, or join customer bilateral meetings to share our Information Security strategy</a:t>
            </a:r>
          </a:p>
          <a:p>
            <a:pPr marL="285750" indent="-285750">
              <a:buClr>
                <a:schemeClr val="accent1"/>
              </a:buClr>
              <a:buFont typeface="Arial" panose="020B0604020202020204" pitchFamily="34" charset="0"/>
              <a:buChar char="•"/>
            </a:pPr>
            <a:endParaRPr lang="en-GB"/>
          </a:p>
          <a:p>
            <a:pPr marL="285750" indent="-285750">
              <a:buClr>
                <a:schemeClr val="accent1"/>
              </a:buClr>
              <a:buFont typeface="Arial" panose="020B0604020202020204" pitchFamily="34" charset="0"/>
              <a:buChar char="•"/>
            </a:pPr>
            <a:r>
              <a:rPr lang="en-GB"/>
              <a:t>Due to sensitivity of the information, this briefing will be only available to Chief Information Security Officers </a:t>
            </a:r>
          </a:p>
          <a:p>
            <a:pPr>
              <a:buClr>
                <a:schemeClr val="accent1"/>
              </a:buClr>
            </a:pPr>
            <a:endParaRPr lang="en-GB"/>
          </a:p>
          <a:p>
            <a:pPr marL="285750" indent="-285750">
              <a:buClr>
                <a:schemeClr val="accent1"/>
              </a:buClr>
              <a:buFont typeface="Arial" panose="020B0604020202020204" pitchFamily="34" charset="0"/>
              <a:buChar char="•"/>
            </a:pPr>
            <a:r>
              <a:rPr lang="en-GB"/>
              <a:t>Please contact Liam Glorney (</a:t>
            </a:r>
            <a:r>
              <a:rPr lang="en-GB">
                <a:hlinkClick r:id="rId3"/>
              </a:rPr>
              <a:t>liam.glorney@xoserve.com</a:t>
            </a:r>
            <a:r>
              <a:rPr lang="en-GB"/>
              <a:t>) or James Verdon (</a:t>
            </a:r>
            <a:r>
              <a:rPr lang="en-GB">
                <a:hlinkClick r:id="rId4"/>
              </a:rPr>
              <a:t>james.verdon1@xoserve.com</a:t>
            </a:r>
            <a:r>
              <a:rPr lang="en-GB"/>
              <a:t>) from the Customer Engagement Team if this is of interest</a:t>
            </a:r>
          </a:p>
        </p:txBody>
      </p:sp>
      <p:sp>
        <p:nvSpPr>
          <p:cNvPr id="5" name="TextBox 4">
            <a:extLst>
              <a:ext uri="{FF2B5EF4-FFF2-40B4-BE49-F238E27FC236}">
                <a16:creationId xmlns:a16="http://schemas.microsoft.com/office/drawing/2014/main" id="{0424EFA0-9E0D-8EDD-CD98-91B5D41A9E8A}"/>
              </a:ext>
            </a:extLst>
          </p:cNvPr>
          <p:cNvSpPr txBox="1"/>
          <p:nvPr/>
        </p:nvSpPr>
        <p:spPr>
          <a:xfrm>
            <a:off x="9062720" y="-2112"/>
            <a:ext cx="3128222" cy="1031051"/>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1400" b="1"/>
              <a:t>Customer feedback</a:t>
            </a:r>
            <a:endParaRPr lang="en-US" sz="1400" b="1"/>
          </a:p>
          <a:p>
            <a:pPr>
              <a:spcAft>
                <a:spcPts val="600"/>
              </a:spcAft>
            </a:pPr>
            <a:r>
              <a:rPr lang="en-GB" sz="1400"/>
              <a:t>Additional </a:t>
            </a:r>
            <a:r>
              <a:rPr lang="en-GB" sz="1400" b="1"/>
              <a:t>security provision</a:t>
            </a:r>
            <a:r>
              <a:rPr lang="en-GB" sz="1400"/>
              <a:t> budget should be included in the UK Link estate.</a:t>
            </a:r>
          </a:p>
        </p:txBody>
      </p:sp>
    </p:spTree>
    <p:extLst>
      <p:ext uri="{BB962C8B-B14F-4D97-AF65-F5344CB8AC3E}">
        <p14:creationId xmlns:p14="http://schemas.microsoft.com/office/powerpoint/2010/main" val="203101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2282A-C60F-3EAC-9512-94F12CB273AB}"/>
              </a:ext>
            </a:extLst>
          </p:cNvPr>
          <p:cNvSpPr>
            <a:spLocks noGrp="1"/>
          </p:cNvSpPr>
          <p:nvPr>
            <p:ph type="title"/>
          </p:nvPr>
        </p:nvSpPr>
        <p:spPr/>
        <p:txBody>
          <a:bodyPr/>
          <a:lstStyle/>
          <a:p>
            <a:r>
              <a:rPr lang="en-GB"/>
              <a:t>Objectives</a:t>
            </a:r>
          </a:p>
        </p:txBody>
      </p:sp>
      <p:sp>
        <p:nvSpPr>
          <p:cNvPr id="5" name="TextBox 4">
            <a:extLst>
              <a:ext uri="{FF2B5EF4-FFF2-40B4-BE49-F238E27FC236}">
                <a16:creationId xmlns:a16="http://schemas.microsoft.com/office/drawing/2014/main" id="{CBE7C95D-F45D-E141-C940-B91D0FA3E7A8}"/>
              </a:ext>
            </a:extLst>
          </p:cNvPr>
          <p:cNvSpPr txBox="1"/>
          <p:nvPr/>
        </p:nvSpPr>
        <p:spPr>
          <a:xfrm>
            <a:off x="433279" y="1589450"/>
            <a:ext cx="5979298" cy="3979551"/>
          </a:xfrm>
          <a:prstGeom prst="rect">
            <a:avLst/>
          </a:prstGeom>
          <a:noFill/>
        </p:spPr>
        <p:txBody>
          <a:bodyPr wrap="square" lIns="91440" tIns="45720" rIns="91440" bIns="45720" anchor="t">
            <a:spAutoFit/>
          </a:bodyPr>
          <a:lstStyle/>
          <a:p>
            <a:pPr marL="342900" indent="-342900">
              <a:buFont typeface="+mj-lt"/>
              <a:buAutoNum type="arabicPeriod"/>
              <a:tabLst>
                <a:tab pos="2784475" algn="l"/>
              </a:tabLst>
            </a:pPr>
            <a:r>
              <a:rPr lang="en-GB">
                <a:solidFill>
                  <a:schemeClr val="tx2"/>
                </a:solidFill>
              </a:rPr>
              <a:t>To </a:t>
            </a:r>
            <a:r>
              <a:rPr lang="en-GB"/>
              <a:t>outline the key changes between BP26 Draft 1 and BP26 Draft 2</a:t>
            </a:r>
          </a:p>
          <a:p>
            <a:pPr marL="342900" indent="-342900">
              <a:buFont typeface="+mj-lt"/>
              <a:buAutoNum type="arabicPeriod"/>
              <a:tabLst>
                <a:tab pos="2784475" algn="l"/>
              </a:tabLst>
            </a:pPr>
            <a:endParaRPr lang="en-GB">
              <a:solidFill>
                <a:schemeClr val="tx2"/>
              </a:solidFill>
            </a:endParaRPr>
          </a:p>
          <a:p>
            <a:pPr marL="342900" indent="-342900">
              <a:buFont typeface="+mj-lt"/>
              <a:buAutoNum type="arabicPeriod"/>
              <a:tabLst>
                <a:tab pos="2784475" algn="l"/>
              </a:tabLst>
            </a:pPr>
            <a:r>
              <a:rPr lang="en-GB">
                <a:solidFill>
                  <a:schemeClr val="tx2"/>
                </a:solidFill>
              </a:rPr>
              <a:t>To </a:t>
            </a:r>
            <a:r>
              <a:rPr lang="en-GB"/>
              <a:t>provide an update on:</a:t>
            </a:r>
          </a:p>
          <a:p>
            <a:pPr marL="800100" lvl="1" indent="-342900">
              <a:buFont typeface="Arial"/>
              <a:buChar char="•"/>
              <a:tabLst>
                <a:tab pos="2784475" algn="l"/>
              </a:tabLst>
            </a:pPr>
            <a:r>
              <a:rPr lang="en-GB"/>
              <a:t>Investment Proposals</a:t>
            </a:r>
          </a:p>
          <a:p>
            <a:pPr marL="800100" lvl="1" indent="-342900">
              <a:buFont typeface="Arial"/>
              <a:buChar char="•"/>
              <a:tabLst>
                <a:tab pos="2784475" algn="l"/>
              </a:tabLst>
            </a:pPr>
            <a:r>
              <a:rPr lang="en-GB"/>
              <a:t>Budget</a:t>
            </a:r>
          </a:p>
          <a:p>
            <a:pPr marL="342900" indent="-342900">
              <a:buFont typeface="+mj-lt"/>
              <a:buAutoNum type="arabicPeriod"/>
              <a:tabLst>
                <a:tab pos="2784475" algn="l"/>
              </a:tabLst>
            </a:pPr>
            <a:endParaRPr lang="en-GB">
              <a:solidFill>
                <a:schemeClr val="tx2"/>
              </a:solidFill>
            </a:endParaRPr>
          </a:p>
          <a:p>
            <a:pPr marL="342900" indent="-342900">
              <a:buFont typeface="+mj-lt"/>
              <a:buAutoNum type="arabicPeriod"/>
              <a:tabLst>
                <a:tab pos="2784475" algn="l"/>
              </a:tabLst>
            </a:pPr>
            <a:r>
              <a:rPr lang="en-GB">
                <a:solidFill>
                  <a:schemeClr val="tx2"/>
                </a:solidFill>
              </a:rPr>
              <a:t>To </a:t>
            </a:r>
            <a:r>
              <a:rPr lang="en-GB"/>
              <a:t>give customers the opportunity to ask questions and provide their feedback</a:t>
            </a:r>
          </a:p>
          <a:p>
            <a:pPr marL="342900" indent="-342900">
              <a:buFont typeface="+mj-lt"/>
              <a:buAutoNum type="arabicPeriod"/>
              <a:tabLst>
                <a:tab pos="2784475" algn="l"/>
              </a:tabLst>
            </a:pPr>
            <a:endParaRPr lang="en-GB"/>
          </a:p>
          <a:p>
            <a:pPr marL="342900" indent="-342900">
              <a:buFont typeface="+mj-lt"/>
              <a:buAutoNum type="arabicPeriod"/>
              <a:tabLst>
                <a:tab pos="2784475" algn="l"/>
              </a:tabLst>
            </a:pPr>
            <a:r>
              <a:rPr lang="en-GB"/>
              <a:t>A summary of next steps</a:t>
            </a:r>
          </a:p>
          <a:p>
            <a:pPr>
              <a:tabLst>
                <a:tab pos="2784475" algn="l"/>
              </a:tabLst>
            </a:pPr>
            <a:endParaRPr lang="en-GB">
              <a:solidFill>
                <a:schemeClr val="tx2"/>
              </a:solidFill>
            </a:endParaRPr>
          </a:p>
          <a:p>
            <a:pPr marL="342900" indent="-342900">
              <a:buFont typeface="Arial" panose="020B0604020202020204" pitchFamily="34" charset="0"/>
              <a:buChar char="•"/>
              <a:tabLst>
                <a:tab pos="2784475" algn="l"/>
              </a:tabLst>
            </a:pPr>
            <a:endParaRPr lang="en-GB">
              <a:solidFill>
                <a:schemeClr val="tx2"/>
              </a:solidFill>
            </a:endParaRPr>
          </a:p>
          <a:p>
            <a:pPr>
              <a:lnSpc>
                <a:spcPct val="107000"/>
              </a:lnSpc>
              <a:spcAft>
                <a:spcPts val="800"/>
              </a:spcAft>
              <a:buNone/>
            </a:pPr>
            <a:endParaRPr lang="en-GB">
              <a:solidFill>
                <a:schemeClr val="tx2"/>
              </a:solidFill>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A31D2D29-292F-F6E6-B085-2CF8D287D9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0894" y="365125"/>
            <a:ext cx="7017054" cy="526279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7">
            <a:extLst>
              <a:ext uri="{FF2B5EF4-FFF2-40B4-BE49-F238E27FC236}">
                <a16:creationId xmlns:a16="http://schemas.microsoft.com/office/drawing/2014/main" id="{83C81C03-84D5-47EF-B921-4D435814C5E3}"/>
              </a:ext>
            </a:extLst>
          </p:cNvPr>
          <p:cNvSpPr txBox="1">
            <a:spLocks/>
          </p:cNvSpPr>
          <p:nvPr/>
        </p:nvSpPr>
        <p:spPr>
          <a:xfrm>
            <a:off x="8610600" y="6476299"/>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 December 2025</a:t>
            </a:r>
          </a:p>
        </p:txBody>
      </p:sp>
    </p:spTree>
    <p:extLst>
      <p:ext uri="{BB962C8B-B14F-4D97-AF65-F5344CB8AC3E}">
        <p14:creationId xmlns:p14="http://schemas.microsoft.com/office/powerpoint/2010/main" val="1905540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51908-5D21-2FEC-7FDD-C153D4B2E07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111C653-7933-1C7D-2E84-2486739C5AE0}"/>
              </a:ext>
            </a:extLst>
          </p:cNvPr>
          <p:cNvSpPr>
            <a:spLocks noGrp="1"/>
          </p:cNvSpPr>
          <p:nvPr>
            <p:ph type="body" sz="quarter" idx="24"/>
          </p:nvPr>
        </p:nvSpPr>
        <p:spPr>
          <a:xfrm>
            <a:off x="6933235" y="3663664"/>
            <a:ext cx="4484930" cy="1767773"/>
          </a:xfrm>
        </p:spPr>
        <p:txBody>
          <a:bodyPr/>
          <a:lstStyle/>
          <a:p>
            <a:pPr algn="r"/>
            <a:r>
              <a:rPr lang="en-US" sz="5400"/>
              <a:t> Budget Update</a:t>
            </a:r>
          </a:p>
        </p:txBody>
      </p:sp>
      <p:sp>
        <p:nvSpPr>
          <p:cNvPr id="7" name="Text Placeholder 6">
            <a:extLst>
              <a:ext uri="{FF2B5EF4-FFF2-40B4-BE49-F238E27FC236}">
                <a16:creationId xmlns:a16="http://schemas.microsoft.com/office/drawing/2014/main" id="{2AA37DF8-B0C2-B2A6-A6DB-2A797C7310EE}"/>
              </a:ext>
            </a:extLst>
          </p:cNvPr>
          <p:cNvSpPr>
            <a:spLocks noGrp="1"/>
          </p:cNvSpPr>
          <p:nvPr>
            <p:ph type="body" sz="quarter" idx="25"/>
          </p:nvPr>
        </p:nvSpPr>
        <p:spPr>
          <a:xfrm>
            <a:off x="7048982" y="928594"/>
            <a:ext cx="4369183" cy="2265743"/>
          </a:xfrm>
        </p:spPr>
        <p:txBody>
          <a:bodyPr/>
          <a:lstStyle/>
          <a:p>
            <a:pPr algn="r"/>
            <a:r>
              <a:rPr lang="en-IN" sz="13800"/>
              <a:t>07</a:t>
            </a:r>
          </a:p>
        </p:txBody>
      </p:sp>
      <p:sp>
        <p:nvSpPr>
          <p:cNvPr id="4" name="Date Placeholder 7">
            <a:extLst>
              <a:ext uri="{FF2B5EF4-FFF2-40B4-BE49-F238E27FC236}">
                <a16:creationId xmlns:a16="http://schemas.microsoft.com/office/drawing/2014/main" id="{1AE71193-8B65-496F-01D7-47499690492F}"/>
              </a:ext>
            </a:extLst>
          </p:cNvPr>
          <p:cNvSpPr txBox="1">
            <a:spLocks/>
          </p:cNvSpPr>
          <p:nvPr/>
        </p:nvSpPr>
        <p:spPr>
          <a:xfrm>
            <a:off x="8610600" y="6476299"/>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 December 2025</a:t>
            </a:r>
          </a:p>
        </p:txBody>
      </p:sp>
    </p:spTree>
    <p:extLst>
      <p:ext uri="{BB962C8B-B14F-4D97-AF65-F5344CB8AC3E}">
        <p14:creationId xmlns:p14="http://schemas.microsoft.com/office/powerpoint/2010/main" val="2905032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975CD-BF46-6EB4-771F-837A5F3E7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00392-7EE6-EF05-4038-88ED7810B9AA}"/>
              </a:ext>
            </a:extLst>
          </p:cNvPr>
          <p:cNvSpPr>
            <a:spLocks noGrp="1"/>
          </p:cNvSpPr>
          <p:nvPr>
            <p:ph type="title"/>
          </p:nvPr>
        </p:nvSpPr>
        <p:spPr/>
        <p:txBody>
          <a:bodyPr/>
          <a:lstStyle/>
          <a:p>
            <a:r>
              <a:rPr lang="en-GB"/>
              <a:t>Budget</a:t>
            </a:r>
          </a:p>
        </p:txBody>
      </p:sp>
      <p:sp>
        <p:nvSpPr>
          <p:cNvPr id="9" name="TextBox 8">
            <a:extLst>
              <a:ext uri="{FF2B5EF4-FFF2-40B4-BE49-F238E27FC236}">
                <a16:creationId xmlns:a16="http://schemas.microsoft.com/office/drawing/2014/main" id="{EDFADE7B-1732-117E-5CE4-215D4E2A657B}"/>
              </a:ext>
            </a:extLst>
          </p:cNvPr>
          <p:cNvSpPr txBox="1"/>
          <p:nvPr/>
        </p:nvSpPr>
        <p:spPr>
          <a:xfrm>
            <a:off x="3677281" y="820404"/>
            <a:ext cx="4278077" cy="364972"/>
          </a:xfrm>
          <a:prstGeom prst="rect">
            <a:avLst/>
          </a:prstGeom>
          <a:noFill/>
        </p:spPr>
        <p:txBody>
          <a:bodyPr wrap="square">
            <a:spAutoFit/>
          </a:bodyPr>
          <a:lstStyle/>
          <a:p>
            <a:pPr>
              <a:lnSpc>
                <a:spcPct val="107000"/>
              </a:lnSpc>
              <a:spcAft>
                <a:spcPts val="800"/>
              </a:spcAft>
              <a:buNone/>
            </a:pPr>
            <a:r>
              <a:rPr lang="en-GB" b="1">
                <a:solidFill>
                  <a:schemeClr val="accent1"/>
                </a:solidFill>
              </a:rPr>
              <a:t>£1.2m increase to 2026-27 TOTEX </a:t>
            </a:r>
          </a:p>
        </p:txBody>
      </p:sp>
      <p:sp>
        <p:nvSpPr>
          <p:cNvPr id="12" name="Date Placeholder 7">
            <a:extLst>
              <a:ext uri="{FF2B5EF4-FFF2-40B4-BE49-F238E27FC236}">
                <a16:creationId xmlns:a16="http://schemas.microsoft.com/office/drawing/2014/main" id="{27FBFA2D-5C57-38D3-4033-FB36674FD6FD}"/>
              </a:ext>
            </a:extLst>
          </p:cNvPr>
          <p:cNvSpPr txBox="1">
            <a:spLocks/>
          </p:cNvSpPr>
          <p:nvPr/>
        </p:nvSpPr>
        <p:spPr>
          <a:xfrm>
            <a:off x="8610600" y="6476299"/>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 December 2025</a:t>
            </a:r>
          </a:p>
        </p:txBody>
      </p:sp>
      <p:pic>
        <p:nvPicPr>
          <p:cNvPr id="7" name="Graphic 6">
            <a:extLst>
              <a:ext uri="{FF2B5EF4-FFF2-40B4-BE49-F238E27FC236}">
                <a16:creationId xmlns:a16="http://schemas.microsoft.com/office/drawing/2014/main" id="{77041946-85C3-7EB9-16A3-3D18DD7EB3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4174" y="1280431"/>
            <a:ext cx="9485661" cy="4866021"/>
          </a:xfrm>
          <a:prstGeom prst="rect">
            <a:avLst/>
          </a:prstGeom>
        </p:spPr>
      </p:pic>
    </p:spTree>
    <p:extLst>
      <p:ext uri="{BB962C8B-B14F-4D97-AF65-F5344CB8AC3E}">
        <p14:creationId xmlns:p14="http://schemas.microsoft.com/office/powerpoint/2010/main" val="2225953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1CDA9-D82D-5DB8-D794-432BA1C787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2C6CC-4DED-8887-32F6-44ECFA78CED4}"/>
              </a:ext>
            </a:extLst>
          </p:cNvPr>
          <p:cNvSpPr>
            <a:spLocks noGrp="1"/>
          </p:cNvSpPr>
          <p:nvPr>
            <p:ph type="title"/>
          </p:nvPr>
        </p:nvSpPr>
        <p:spPr/>
        <p:txBody>
          <a:bodyPr/>
          <a:lstStyle/>
          <a:p>
            <a:r>
              <a:rPr lang="en-GB"/>
              <a:t>Budget</a:t>
            </a:r>
          </a:p>
        </p:txBody>
      </p:sp>
      <p:sp>
        <p:nvSpPr>
          <p:cNvPr id="10" name="TextBox 9">
            <a:extLst>
              <a:ext uri="{FF2B5EF4-FFF2-40B4-BE49-F238E27FC236}">
                <a16:creationId xmlns:a16="http://schemas.microsoft.com/office/drawing/2014/main" id="{6AA1F6A3-76AB-E9D3-9843-DB9F257E9917}"/>
              </a:ext>
            </a:extLst>
          </p:cNvPr>
          <p:cNvSpPr txBox="1"/>
          <p:nvPr/>
        </p:nvSpPr>
        <p:spPr>
          <a:xfrm>
            <a:off x="3107303" y="1018700"/>
            <a:ext cx="5309937" cy="364972"/>
          </a:xfrm>
          <a:prstGeom prst="rect">
            <a:avLst/>
          </a:prstGeom>
          <a:noFill/>
        </p:spPr>
        <p:txBody>
          <a:bodyPr wrap="square">
            <a:spAutoFit/>
          </a:bodyPr>
          <a:lstStyle/>
          <a:p>
            <a:pPr>
              <a:lnSpc>
                <a:spcPct val="107000"/>
              </a:lnSpc>
              <a:spcAft>
                <a:spcPts val="800"/>
              </a:spcAft>
            </a:pPr>
            <a:r>
              <a:rPr lang="en-GB" b="1">
                <a:solidFill>
                  <a:schemeClr val="accent1"/>
                </a:solidFill>
              </a:rPr>
              <a:t>£0.5m added to 2027-28 and 2028-29 forecast</a:t>
            </a:r>
          </a:p>
        </p:txBody>
      </p:sp>
      <p:sp>
        <p:nvSpPr>
          <p:cNvPr id="12" name="Date Placeholder 7">
            <a:extLst>
              <a:ext uri="{FF2B5EF4-FFF2-40B4-BE49-F238E27FC236}">
                <a16:creationId xmlns:a16="http://schemas.microsoft.com/office/drawing/2014/main" id="{10573900-A066-EDD7-4851-CA76FDF3350D}"/>
              </a:ext>
            </a:extLst>
          </p:cNvPr>
          <p:cNvSpPr txBox="1">
            <a:spLocks/>
          </p:cNvSpPr>
          <p:nvPr/>
        </p:nvSpPr>
        <p:spPr>
          <a:xfrm>
            <a:off x="8610600" y="6476299"/>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 December 2025</a:t>
            </a:r>
          </a:p>
        </p:txBody>
      </p:sp>
      <p:pic>
        <p:nvPicPr>
          <p:cNvPr id="4" name="Graphic 3">
            <a:extLst>
              <a:ext uri="{FF2B5EF4-FFF2-40B4-BE49-F238E27FC236}">
                <a16:creationId xmlns:a16="http://schemas.microsoft.com/office/drawing/2014/main" id="{FDE3DDD5-C68F-6021-DB67-8CD8876826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151" y="1383672"/>
            <a:ext cx="7959373" cy="4782243"/>
          </a:xfrm>
          <a:prstGeom prst="rect">
            <a:avLst/>
          </a:prstGeom>
        </p:spPr>
      </p:pic>
    </p:spTree>
    <p:extLst>
      <p:ext uri="{BB962C8B-B14F-4D97-AF65-F5344CB8AC3E}">
        <p14:creationId xmlns:p14="http://schemas.microsoft.com/office/powerpoint/2010/main" val="3318217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EDE6E-24BB-3664-A830-B85B068C0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772E0-FA26-2962-0030-E842D2630B31}"/>
              </a:ext>
            </a:extLst>
          </p:cNvPr>
          <p:cNvSpPr txBox="1">
            <a:spLocks/>
          </p:cNvSpPr>
          <p:nvPr/>
        </p:nvSpPr>
        <p:spPr>
          <a:xfrm>
            <a:off x="1524000" y="2732102"/>
            <a:ext cx="9144000" cy="696898"/>
          </a:xfrm>
          <a:prstGeom prst="rect">
            <a:avLst/>
          </a:prstGeom>
        </p:spPr>
        <p:txBody>
          <a:bodyPr anchor="ctr">
            <a:noAutofit/>
          </a:bodyPr>
          <a:lstStyle>
            <a:lvl1pPr algn="ctr" defTabSz="914400" rtl="0" eaLnBrk="1" latinLnBrk="0" hangingPunct="1">
              <a:lnSpc>
                <a:spcPct val="100000"/>
              </a:lnSpc>
              <a:spcBef>
                <a:spcPts val="0"/>
              </a:spcBef>
              <a:buNone/>
              <a:defRPr sz="4000" kern="1200">
                <a:solidFill>
                  <a:schemeClr val="bg1"/>
                </a:solidFill>
                <a:latin typeface="+mj-lt"/>
                <a:ea typeface="+mj-ea"/>
                <a:cs typeface="+mj-cs"/>
              </a:defRPr>
            </a:lvl1pPr>
          </a:lstStyle>
          <a:p>
            <a:r>
              <a:rPr lang="en-US" sz="6000"/>
              <a:t>Questions?</a:t>
            </a:r>
          </a:p>
        </p:txBody>
      </p:sp>
      <p:pic>
        <p:nvPicPr>
          <p:cNvPr id="5" name="Picture 4">
            <a:extLst>
              <a:ext uri="{FF2B5EF4-FFF2-40B4-BE49-F238E27FC236}">
                <a16:creationId xmlns:a16="http://schemas.microsoft.com/office/drawing/2014/main" id="{7453C4A2-F32D-5858-3B8E-EBA626C76FFD}"/>
              </a:ext>
            </a:extLst>
          </p:cNvPr>
          <p:cNvPicPr>
            <a:picLocks noChangeAspect="1"/>
          </p:cNvPicPr>
          <p:nvPr/>
        </p:nvPicPr>
        <p:blipFill>
          <a:blip r:embed="rId2"/>
          <a:stretch>
            <a:fillRect/>
          </a:stretch>
        </p:blipFill>
        <p:spPr>
          <a:xfrm>
            <a:off x="3810523" y="3537229"/>
            <a:ext cx="4591050" cy="647700"/>
          </a:xfrm>
          <a:prstGeom prst="rect">
            <a:avLst/>
          </a:prstGeom>
        </p:spPr>
      </p:pic>
    </p:spTree>
    <p:extLst>
      <p:ext uri="{BB962C8B-B14F-4D97-AF65-F5344CB8AC3E}">
        <p14:creationId xmlns:p14="http://schemas.microsoft.com/office/powerpoint/2010/main" val="1745257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BC8E6-97F3-83F7-218B-3F4A7F43979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0A87C72-4199-FC79-5C14-7013D01979E7}"/>
              </a:ext>
            </a:extLst>
          </p:cNvPr>
          <p:cNvSpPr>
            <a:spLocks noGrp="1"/>
          </p:cNvSpPr>
          <p:nvPr>
            <p:ph type="body" sz="quarter" idx="24"/>
          </p:nvPr>
        </p:nvSpPr>
        <p:spPr>
          <a:xfrm>
            <a:off x="5573486" y="3663664"/>
            <a:ext cx="5844679" cy="1767773"/>
          </a:xfrm>
        </p:spPr>
        <p:txBody>
          <a:bodyPr/>
          <a:lstStyle/>
          <a:p>
            <a:pPr algn="r"/>
            <a:r>
              <a:rPr lang="en-US" sz="5400"/>
              <a:t>Final Thoughts </a:t>
            </a:r>
          </a:p>
          <a:p>
            <a:pPr algn="r"/>
            <a:r>
              <a:rPr lang="en-US" sz="5400"/>
              <a:t>&amp; Next Steps</a:t>
            </a:r>
          </a:p>
        </p:txBody>
      </p:sp>
      <p:sp>
        <p:nvSpPr>
          <p:cNvPr id="7" name="Text Placeholder 6">
            <a:extLst>
              <a:ext uri="{FF2B5EF4-FFF2-40B4-BE49-F238E27FC236}">
                <a16:creationId xmlns:a16="http://schemas.microsoft.com/office/drawing/2014/main" id="{731BBCEA-754A-AA31-BF9E-D02E6ACCB3D2}"/>
              </a:ext>
            </a:extLst>
          </p:cNvPr>
          <p:cNvSpPr>
            <a:spLocks noGrp="1"/>
          </p:cNvSpPr>
          <p:nvPr>
            <p:ph type="body" sz="quarter" idx="25"/>
          </p:nvPr>
        </p:nvSpPr>
        <p:spPr>
          <a:xfrm>
            <a:off x="7048982" y="928594"/>
            <a:ext cx="4369183" cy="2265743"/>
          </a:xfrm>
        </p:spPr>
        <p:txBody>
          <a:bodyPr/>
          <a:lstStyle/>
          <a:p>
            <a:pPr algn="r"/>
            <a:r>
              <a:rPr lang="en-IN" sz="13800">
                <a:solidFill>
                  <a:schemeClr val="accent5"/>
                </a:solidFill>
              </a:rPr>
              <a:t>08</a:t>
            </a:r>
          </a:p>
        </p:txBody>
      </p:sp>
    </p:spTree>
    <p:extLst>
      <p:ext uri="{BB962C8B-B14F-4D97-AF65-F5344CB8AC3E}">
        <p14:creationId xmlns:p14="http://schemas.microsoft.com/office/powerpoint/2010/main" val="2698551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059EF-55AD-0070-020B-A1503BA74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37AFC1-2BA8-12A1-6ECB-96E548E5BB93}"/>
              </a:ext>
            </a:extLst>
          </p:cNvPr>
          <p:cNvSpPr txBox="1">
            <a:spLocks/>
          </p:cNvSpPr>
          <p:nvPr/>
        </p:nvSpPr>
        <p:spPr>
          <a:xfrm>
            <a:off x="1524000" y="2732102"/>
            <a:ext cx="9144000" cy="696898"/>
          </a:xfrm>
          <a:prstGeom prst="rect">
            <a:avLst/>
          </a:prstGeom>
        </p:spPr>
        <p:txBody>
          <a:bodyPr lIns="91440" tIns="45720" rIns="91440" bIns="45720" anchor="ctr">
            <a:noAutofit/>
          </a:bodyPr>
          <a:lstStyle>
            <a:lvl1pPr algn="ctr" defTabSz="914400" rtl="0" eaLnBrk="1" latinLnBrk="0" hangingPunct="1">
              <a:lnSpc>
                <a:spcPct val="100000"/>
              </a:lnSpc>
              <a:spcBef>
                <a:spcPts val="0"/>
              </a:spcBef>
              <a:buNone/>
              <a:defRPr sz="4000" kern="1200">
                <a:solidFill>
                  <a:schemeClr val="bg1"/>
                </a:solidFill>
                <a:latin typeface="+mj-lt"/>
                <a:ea typeface="+mj-ea"/>
                <a:cs typeface="+mj-cs"/>
              </a:defRPr>
            </a:lvl1pPr>
          </a:lstStyle>
          <a:p>
            <a:r>
              <a:rPr lang="en-US" sz="6000"/>
              <a:t>Thank You</a:t>
            </a:r>
          </a:p>
        </p:txBody>
      </p:sp>
      <p:pic>
        <p:nvPicPr>
          <p:cNvPr id="5" name="Picture 4">
            <a:extLst>
              <a:ext uri="{FF2B5EF4-FFF2-40B4-BE49-F238E27FC236}">
                <a16:creationId xmlns:a16="http://schemas.microsoft.com/office/drawing/2014/main" id="{721D8BEC-D54D-0F29-DBDA-D268C9996DC8}"/>
              </a:ext>
            </a:extLst>
          </p:cNvPr>
          <p:cNvPicPr>
            <a:picLocks noChangeAspect="1"/>
          </p:cNvPicPr>
          <p:nvPr/>
        </p:nvPicPr>
        <p:blipFill>
          <a:blip r:embed="rId2"/>
          <a:stretch>
            <a:fillRect/>
          </a:stretch>
        </p:blipFill>
        <p:spPr>
          <a:xfrm>
            <a:off x="3810523" y="3537229"/>
            <a:ext cx="4591050" cy="647700"/>
          </a:xfrm>
          <a:prstGeom prst="rect">
            <a:avLst/>
          </a:prstGeom>
        </p:spPr>
      </p:pic>
    </p:spTree>
    <p:extLst>
      <p:ext uri="{BB962C8B-B14F-4D97-AF65-F5344CB8AC3E}">
        <p14:creationId xmlns:p14="http://schemas.microsoft.com/office/powerpoint/2010/main" val="172922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60ED5-2E13-6548-C697-FD9B1F949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00A938-CA34-31AF-6C00-F6C2BDBECFE0}"/>
              </a:ext>
            </a:extLst>
          </p:cNvPr>
          <p:cNvSpPr>
            <a:spLocks noGrp="1"/>
          </p:cNvSpPr>
          <p:nvPr>
            <p:ph type="title"/>
          </p:nvPr>
        </p:nvSpPr>
        <p:spPr/>
        <p:txBody>
          <a:bodyPr/>
          <a:lstStyle/>
          <a:p>
            <a:r>
              <a:rPr lang="en-GB"/>
              <a:t>Agenda</a:t>
            </a:r>
          </a:p>
        </p:txBody>
      </p:sp>
      <p:sp>
        <p:nvSpPr>
          <p:cNvPr id="5" name="TextBox 4">
            <a:extLst>
              <a:ext uri="{FF2B5EF4-FFF2-40B4-BE49-F238E27FC236}">
                <a16:creationId xmlns:a16="http://schemas.microsoft.com/office/drawing/2014/main" id="{3F521452-6F2F-CBB2-BF2F-4B287408D542}"/>
              </a:ext>
            </a:extLst>
          </p:cNvPr>
          <p:cNvSpPr txBox="1"/>
          <p:nvPr/>
        </p:nvSpPr>
        <p:spPr>
          <a:xfrm>
            <a:off x="211845" y="1251352"/>
            <a:ext cx="6994288" cy="4931733"/>
          </a:xfrm>
          <a:prstGeom prst="rect">
            <a:avLst/>
          </a:prstGeom>
        </p:spPr>
        <p:txBody>
          <a:bodyPr vert="horz" lIns="91440" tIns="45720" rIns="91440" bIns="45720" rtlCol="0" anchor="t">
            <a:noAutofit/>
          </a:bodyPr>
          <a:lstStyle/>
          <a:p>
            <a:pPr marL="457200" indent="-457200">
              <a:lnSpc>
                <a:spcPct val="150000"/>
              </a:lnSpc>
              <a:spcAft>
                <a:spcPts val="800"/>
              </a:spcAft>
              <a:buClr>
                <a:schemeClr val="tx2"/>
              </a:buClr>
              <a:buFont typeface="Arial" panose="020B0604020202020204" pitchFamily="34" charset="0"/>
              <a:buChar char="•"/>
            </a:pPr>
            <a:r>
              <a:rPr lang="en-US" sz="1600"/>
              <a:t>Welcome – </a:t>
            </a:r>
            <a:r>
              <a:rPr lang="en-US" sz="1600">
                <a:solidFill>
                  <a:schemeClr val="accent5"/>
                </a:solidFill>
              </a:rPr>
              <a:t>Jade Lester</a:t>
            </a:r>
          </a:p>
          <a:p>
            <a:pPr marL="457200" indent="-457200">
              <a:lnSpc>
                <a:spcPct val="150000"/>
              </a:lnSpc>
              <a:spcAft>
                <a:spcPts val="800"/>
              </a:spcAft>
              <a:buClr>
                <a:schemeClr val="tx2"/>
              </a:buClr>
              <a:buFont typeface="Arial" panose="020B0604020202020204" pitchFamily="34" charset="0"/>
              <a:buChar char="•"/>
            </a:pPr>
            <a:r>
              <a:rPr lang="en-US" sz="1600">
                <a:solidFill>
                  <a:schemeClr val="tx2"/>
                </a:solidFill>
              </a:rPr>
              <a:t>BP26 so far – </a:t>
            </a:r>
            <a:r>
              <a:rPr lang="en-US" sz="1600">
                <a:solidFill>
                  <a:schemeClr val="accent5"/>
                </a:solidFill>
              </a:rPr>
              <a:t>Steve Brittan </a:t>
            </a:r>
          </a:p>
          <a:p>
            <a:pPr marL="457200" indent="-457200">
              <a:lnSpc>
                <a:spcPct val="150000"/>
              </a:lnSpc>
              <a:spcAft>
                <a:spcPts val="800"/>
              </a:spcAft>
              <a:buClr>
                <a:schemeClr val="tx2"/>
              </a:buClr>
              <a:buFont typeface="Arial" panose="020B0604020202020204" pitchFamily="34" charset="0"/>
              <a:buChar char="•"/>
            </a:pPr>
            <a:r>
              <a:rPr lang="en-US" sz="1600">
                <a:solidFill>
                  <a:schemeClr val="tx2"/>
                </a:solidFill>
              </a:rPr>
              <a:t>Key Changes Summary –</a:t>
            </a:r>
            <a:r>
              <a:rPr lang="en-US" sz="1600">
                <a:solidFill>
                  <a:schemeClr val="accent5"/>
                </a:solidFill>
              </a:rPr>
              <a:t> Lee Eltherington</a:t>
            </a:r>
          </a:p>
          <a:p>
            <a:pPr marL="457200" indent="-457200">
              <a:lnSpc>
                <a:spcPct val="150000"/>
              </a:lnSpc>
              <a:spcAft>
                <a:spcPts val="800"/>
              </a:spcAft>
              <a:buClr>
                <a:schemeClr val="tx2"/>
              </a:buClr>
              <a:buFont typeface="Arial" panose="020B0604020202020204" pitchFamily="34" charset="0"/>
              <a:buChar char="•"/>
            </a:pPr>
            <a:r>
              <a:rPr lang="en-US" sz="1600">
                <a:solidFill>
                  <a:schemeClr val="tx2"/>
                </a:solidFill>
              </a:rPr>
              <a:t>BPIR Compliance – </a:t>
            </a:r>
            <a:r>
              <a:rPr lang="en-US" sz="1600">
                <a:solidFill>
                  <a:schemeClr val="accent5"/>
                </a:solidFill>
              </a:rPr>
              <a:t>Mark Jobson (Kearney)</a:t>
            </a:r>
          </a:p>
          <a:p>
            <a:pPr marL="457200" indent="-457200">
              <a:lnSpc>
                <a:spcPct val="150000"/>
              </a:lnSpc>
              <a:spcAft>
                <a:spcPts val="800"/>
              </a:spcAft>
              <a:buClr>
                <a:schemeClr val="tx2"/>
              </a:buClr>
              <a:buFont typeface="Arial" panose="020B0604020202020204" pitchFamily="34" charset="0"/>
              <a:buChar char="•"/>
            </a:pPr>
            <a:r>
              <a:rPr lang="en-US" sz="1600">
                <a:solidFill>
                  <a:schemeClr val="tx2"/>
                </a:solidFill>
              </a:rPr>
              <a:t>CDSP Service Enhancement IP – </a:t>
            </a:r>
            <a:r>
              <a:rPr lang="en-US" sz="1600">
                <a:solidFill>
                  <a:schemeClr val="accent5"/>
                </a:solidFill>
              </a:rPr>
              <a:t>James Rigby</a:t>
            </a:r>
          </a:p>
          <a:p>
            <a:pPr marL="457200" indent="-457200">
              <a:lnSpc>
                <a:spcPct val="150000"/>
              </a:lnSpc>
              <a:spcAft>
                <a:spcPts val="800"/>
              </a:spcAft>
              <a:buClr>
                <a:schemeClr val="tx2"/>
              </a:buClr>
              <a:buFont typeface="Arial" panose="020B0604020202020204" pitchFamily="34" charset="0"/>
              <a:buChar char="•"/>
            </a:pPr>
            <a:r>
              <a:rPr lang="en-US" sz="1600">
                <a:solidFill>
                  <a:schemeClr val="tx2"/>
                </a:solidFill>
              </a:rPr>
              <a:t>DSC Contract Budget IP – </a:t>
            </a:r>
            <a:r>
              <a:rPr lang="en-US" sz="1600">
                <a:solidFill>
                  <a:schemeClr val="accent5"/>
                </a:solidFill>
              </a:rPr>
              <a:t>James Rigby</a:t>
            </a:r>
          </a:p>
          <a:p>
            <a:pPr marL="457200" indent="-457200">
              <a:lnSpc>
                <a:spcPct val="150000"/>
              </a:lnSpc>
              <a:spcAft>
                <a:spcPts val="800"/>
              </a:spcAft>
              <a:buClr>
                <a:schemeClr val="tx2"/>
              </a:buClr>
              <a:buFont typeface="Arial" panose="020B0604020202020204" pitchFamily="34" charset="0"/>
              <a:buChar char="•"/>
            </a:pPr>
            <a:r>
              <a:rPr lang="en-GB" sz="1600">
                <a:solidFill>
                  <a:schemeClr val="tx2"/>
                </a:solidFill>
              </a:rPr>
              <a:t>Information Security </a:t>
            </a:r>
            <a:r>
              <a:rPr lang="en-US" sz="1600">
                <a:solidFill>
                  <a:schemeClr val="tx2"/>
                </a:solidFill>
              </a:rPr>
              <a:t>– </a:t>
            </a:r>
            <a:r>
              <a:rPr lang="en-US" sz="1600">
                <a:solidFill>
                  <a:schemeClr val="accent5"/>
                </a:solidFill>
              </a:rPr>
              <a:t>Lee Eltherington</a:t>
            </a:r>
          </a:p>
          <a:p>
            <a:pPr marL="457200" indent="-457200">
              <a:lnSpc>
                <a:spcPct val="150000"/>
              </a:lnSpc>
              <a:spcAft>
                <a:spcPts val="800"/>
              </a:spcAft>
              <a:buClr>
                <a:schemeClr val="tx2"/>
              </a:buClr>
              <a:buFont typeface="Arial" panose="020B0604020202020204" pitchFamily="34" charset="0"/>
              <a:buChar char="•"/>
            </a:pPr>
            <a:r>
              <a:rPr lang="en-US" sz="1600">
                <a:solidFill>
                  <a:schemeClr val="tx2"/>
                </a:solidFill>
              </a:rPr>
              <a:t>Budget </a:t>
            </a:r>
            <a:r>
              <a:rPr lang="en-US" sz="1600"/>
              <a:t>– </a:t>
            </a:r>
            <a:r>
              <a:rPr lang="en-US" sz="1600">
                <a:solidFill>
                  <a:schemeClr val="accent5"/>
                </a:solidFill>
              </a:rPr>
              <a:t>James Spicer</a:t>
            </a:r>
          </a:p>
          <a:p>
            <a:pPr marL="457200" indent="-457200">
              <a:lnSpc>
                <a:spcPct val="150000"/>
              </a:lnSpc>
              <a:spcAft>
                <a:spcPts val="800"/>
              </a:spcAft>
              <a:buClr>
                <a:schemeClr val="tx2"/>
              </a:buClr>
              <a:buFont typeface="Arial" panose="020B0604020202020204" pitchFamily="34" charset="0"/>
              <a:buChar char="•"/>
            </a:pPr>
            <a:r>
              <a:rPr lang="en-US" sz="1600">
                <a:solidFill>
                  <a:schemeClr val="tx2"/>
                </a:solidFill>
              </a:rPr>
              <a:t>Q&amp;A – </a:t>
            </a:r>
            <a:r>
              <a:rPr lang="en-US" sz="1600">
                <a:solidFill>
                  <a:schemeClr val="accent5"/>
                </a:solidFill>
              </a:rPr>
              <a:t>All </a:t>
            </a:r>
          </a:p>
          <a:p>
            <a:pPr marL="457200" indent="-457200">
              <a:lnSpc>
                <a:spcPct val="150000"/>
              </a:lnSpc>
              <a:spcAft>
                <a:spcPts val="800"/>
              </a:spcAft>
              <a:buClr>
                <a:schemeClr val="tx2"/>
              </a:buClr>
              <a:buFont typeface="Arial" panose="020B0604020202020204" pitchFamily="34" charset="0"/>
              <a:buChar char="•"/>
            </a:pPr>
            <a:r>
              <a:rPr lang="en-US" sz="1600"/>
              <a:t>Close and Next Steps </a:t>
            </a:r>
            <a:r>
              <a:rPr lang="en-US" sz="1600" kern="1200">
                <a:latin typeface="+mn-lt"/>
                <a:ea typeface="+mn-ea"/>
                <a:cs typeface="+mn-cs"/>
              </a:rPr>
              <a:t>–</a:t>
            </a:r>
            <a:r>
              <a:rPr lang="en-US" sz="1600" kern="1200">
                <a:solidFill>
                  <a:schemeClr val="tx1">
                    <a:lumMod val="75000"/>
                    <a:lumOff val="25000"/>
                  </a:schemeClr>
                </a:solidFill>
                <a:latin typeface="+mn-lt"/>
                <a:ea typeface="+mn-ea"/>
                <a:cs typeface="+mn-cs"/>
              </a:rPr>
              <a:t> </a:t>
            </a:r>
            <a:r>
              <a:rPr lang="en-US" sz="1600">
                <a:solidFill>
                  <a:schemeClr val="accent5"/>
                </a:solidFill>
              </a:rPr>
              <a:t>Steve Brittan  </a:t>
            </a:r>
          </a:p>
        </p:txBody>
      </p:sp>
      <p:pic>
        <p:nvPicPr>
          <p:cNvPr id="7" name="Picture 6">
            <a:extLst>
              <a:ext uri="{FF2B5EF4-FFF2-40B4-BE49-F238E27FC236}">
                <a16:creationId xmlns:a16="http://schemas.microsoft.com/office/drawing/2014/main" id="{6EF5AD75-EE81-2141-A6D8-B07B29DB01C2}"/>
              </a:ext>
            </a:extLst>
          </p:cNvPr>
          <p:cNvPicPr>
            <a:picLocks noChangeAspect="1"/>
          </p:cNvPicPr>
          <p:nvPr/>
        </p:nvPicPr>
        <p:blipFill>
          <a:blip r:embed="rId3"/>
          <a:srcRect l="910" r="6473" b="-3"/>
          <a:stretch>
            <a:fillRect/>
          </a:stretch>
        </p:blipFill>
        <p:spPr>
          <a:xfrm>
            <a:off x="7259198" y="1235892"/>
            <a:ext cx="4670716" cy="3782412"/>
          </a:xfrm>
          <a:custGeom>
            <a:avLst/>
            <a:gdLst>
              <a:gd name="connsiteX0" fmla="*/ 196564 w 5988732"/>
              <a:gd name="connsiteY0" fmla="*/ 0 h 4709249"/>
              <a:gd name="connsiteX1" fmla="*/ 5792168 w 5988732"/>
              <a:gd name="connsiteY1" fmla="*/ 0 h 4709249"/>
              <a:gd name="connsiteX2" fmla="*/ 5988732 w 5988732"/>
              <a:gd name="connsiteY2" fmla="*/ 196564 h 4709249"/>
              <a:gd name="connsiteX3" fmla="*/ 5988732 w 5988732"/>
              <a:gd name="connsiteY3" fmla="*/ 4512685 h 4709249"/>
              <a:gd name="connsiteX4" fmla="*/ 5792168 w 5988732"/>
              <a:gd name="connsiteY4" fmla="*/ 4709249 h 4709249"/>
              <a:gd name="connsiteX5" fmla="*/ 196564 w 5988732"/>
              <a:gd name="connsiteY5" fmla="*/ 4709249 h 4709249"/>
              <a:gd name="connsiteX6" fmla="*/ 0 w 5988732"/>
              <a:gd name="connsiteY6" fmla="*/ 4512685 h 4709249"/>
              <a:gd name="connsiteX7" fmla="*/ 0 w 5988732"/>
              <a:gd name="connsiteY7" fmla="*/ 196564 h 4709249"/>
              <a:gd name="connsiteX8" fmla="*/ 196564 w 5988732"/>
              <a:gd name="connsiteY8" fmla="*/ 0 h 47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8732" h="4709249">
                <a:moveTo>
                  <a:pt x="196564" y="0"/>
                </a:moveTo>
                <a:lnTo>
                  <a:pt x="5792168" y="0"/>
                </a:lnTo>
                <a:cubicBezTo>
                  <a:pt x="5900727" y="0"/>
                  <a:pt x="5988732" y="88005"/>
                  <a:pt x="5988732" y="196564"/>
                </a:cubicBezTo>
                <a:lnTo>
                  <a:pt x="5988732" y="4512685"/>
                </a:lnTo>
                <a:cubicBezTo>
                  <a:pt x="5988732" y="4621244"/>
                  <a:pt x="5900727" y="4709249"/>
                  <a:pt x="5792168" y="4709249"/>
                </a:cubicBezTo>
                <a:lnTo>
                  <a:pt x="196564" y="4709249"/>
                </a:lnTo>
                <a:cubicBezTo>
                  <a:pt x="88005" y="4709249"/>
                  <a:pt x="0" y="4621244"/>
                  <a:pt x="0" y="4512685"/>
                </a:cubicBezTo>
                <a:lnTo>
                  <a:pt x="0" y="196564"/>
                </a:lnTo>
                <a:cubicBezTo>
                  <a:pt x="0" y="88005"/>
                  <a:pt x="88005" y="0"/>
                  <a:pt x="196564" y="0"/>
                </a:cubicBezTo>
                <a:close/>
              </a:path>
            </a:pathLst>
          </a:custGeom>
          <a:noFill/>
        </p:spPr>
      </p:pic>
      <p:sp>
        <p:nvSpPr>
          <p:cNvPr id="3" name="Date Placeholder 7">
            <a:extLst>
              <a:ext uri="{FF2B5EF4-FFF2-40B4-BE49-F238E27FC236}">
                <a16:creationId xmlns:a16="http://schemas.microsoft.com/office/drawing/2014/main" id="{21676E7D-5C17-B40B-9EBC-3711064C217B}"/>
              </a:ext>
            </a:extLst>
          </p:cNvPr>
          <p:cNvSpPr txBox="1">
            <a:spLocks/>
          </p:cNvSpPr>
          <p:nvPr/>
        </p:nvSpPr>
        <p:spPr>
          <a:xfrm>
            <a:off x="8610600" y="6476299"/>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 December 2025</a:t>
            </a:r>
          </a:p>
        </p:txBody>
      </p:sp>
    </p:spTree>
    <p:extLst>
      <p:ext uri="{BB962C8B-B14F-4D97-AF65-F5344CB8AC3E}">
        <p14:creationId xmlns:p14="http://schemas.microsoft.com/office/powerpoint/2010/main" val="257387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C19E1-24D0-5E37-C0D5-9F20DE4AB0F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9E048E6-C04D-10CF-8D99-3735DF7B1480}"/>
              </a:ext>
            </a:extLst>
          </p:cNvPr>
          <p:cNvSpPr>
            <a:spLocks noGrp="1"/>
          </p:cNvSpPr>
          <p:nvPr>
            <p:ph type="body" sz="quarter" idx="24"/>
          </p:nvPr>
        </p:nvSpPr>
        <p:spPr>
          <a:xfrm>
            <a:off x="5573486" y="3663664"/>
            <a:ext cx="5844679" cy="1767773"/>
          </a:xfrm>
        </p:spPr>
        <p:txBody>
          <a:bodyPr/>
          <a:lstStyle/>
          <a:p>
            <a:pPr algn="r"/>
            <a:r>
              <a:rPr lang="en-US" sz="5400"/>
              <a:t>BP26 journey </a:t>
            </a:r>
          </a:p>
          <a:p>
            <a:pPr algn="r"/>
            <a:r>
              <a:rPr lang="en-US" sz="5400"/>
              <a:t>so far </a:t>
            </a:r>
          </a:p>
        </p:txBody>
      </p:sp>
      <p:sp>
        <p:nvSpPr>
          <p:cNvPr id="7" name="Text Placeholder 6">
            <a:extLst>
              <a:ext uri="{FF2B5EF4-FFF2-40B4-BE49-F238E27FC236}">
                <a16:creationId xmlns:a16="http://schemas.microsoft.com/office/drawing/2014/main" id="{A75B1D91-A1CA-034D-FB8B-96796615C23A}"/>
              </a:ext>
            </a:extLst>
          </p:cNvPr>
          <p:cNvSpPr>
            <a:spLocks noGrp="1"/>
          </p:cNvSpPr>
          <p:nvPr>
            <p:ph type="body" sz="quarter" idx="25"/>
          </p:nvPr>
        </p:nvSpPr>
        <p:spPr>
          <a:xfrm>
            <a:off x="7048982" y="928594"/>
            <a:ext cx="4369183" cy="2265743"/>
          </a:xfrm>
        </p:spPr>
        <p:txBody>
          <a:bodyPr/>
          <a:lstStyle/>
          <a:p>
            <a:pPr algn="r"/>
            <a:r>
              <a:rPr lang="en-IN" sz="13800">
                <a:solidFill>
                  <a:schemeClr val="accent1"/>
                </a:solidFill>
              </a:rPr>
              <a:t>01</a:t>
            </a:r>
          </a:p>
        </p:txBody>
      </p:sp>
      <p:sp>
        <p:nvSpPr>
          <p:cNvPr id="2" name="Date Placeholder 7">
            <a:extLst>
              <a:ext uri="{FF2B5EF4-FFF2-40B4-BE49-F238E27FC236}">
                <a16:creationId xmlns:a16="http://schemas.microsoft.com/office/drawing/2014/main" id="{4C82653F-F979-EA67-C7EC-7EBB132CE478}"/>
              </a:ext>
            </a:extLst>
          </p:cNvPr>
          <p:cNvSpPr txBox="1">
            <a:spLocks/>
          </p:cNvSpPr>
          <p:nvPr/>
        </p:nvSpPr>
        <p:spPr>
          <a:xfrm>
            <a:off x="8610600" y="6476299"/>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 December 2025</a:t>
            </a:r>
          </a:p>
        </p:txBody>
      </p:sp>
    </p:spTree>
    <p:extLst>
      <p:ext uri="{BB962C8B-B14F-4D97-AF65-F5344CB8AC3E}">
        <p14:creationId xmlns:p14="http://schemas.microsoft.com/office/powerpoint/2010/main" val="190107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F4FE9-F477-D8B8-F13E-090BD949D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F9C5F3-5295-2122-146D-C8B2ED63BACE}"/>
              </a:ext>
            </a:extLst>
          </p:cNvPr>
          <p:cNvSpPr>
            <a:spLocks noGrp="1"/>
          </p:cNvSpPr>
          <p:nvPr>
            <p:ph type="title"/>
          </p:nvPr>
        </p:nvSpPr>
        <p:spPr/>
        <p:txBody>
          <a:bodyPr/>
          <a:lstStyle/>
          <a:p>
            <a:r>
              <a:rPr lang="en-GB"/>
              <a:t>Customer Engagement</a:t>
            </a:r>
          </a:p>
        </p:txBody>
      </p:sp>
      <p:sp>
        <p:nvSpPr>
          <p:cNvPr id="5" name="TextBox 4">
            <a:extLst>
              <a:ext uri="{FF2B5EF4-FFF2-40B4-BE49-F238E27FC236}">
                <a16:creationId xmlns:a16="http://schemas.microsoft.com/office/drawing/2014/main" id="{5B679F78-6307-C159-9797-7900B7150CB1}"/>
              </a:ext>
            </a:extLst>
          </p:cNvPr>
          <p:cNvSpPr txBox="1"/>
          <p:nvPr/>
        </p:nvSpPr>
        <p:spPr>
          <a:xfrm>
            <a:off x="421624" y="1281261"/>
            <a:ext cx="11759171" cy="2923877"/>
          </a:xfrm>
          <a:prstGeom prst="rect">
            <a:avLst/>
          </a:prstGeom>
          <a:noFill/>
          <a:ln>
            <a:noFill/>
          </a:ln>
        </p:spPr>
        <p:txBody>
          <a:bodyPr wrap="square" lIns="91440" tIns="45720" rIns="91440" bIns="45720" anchor="t">
            <a:spAutoFit/>
          </a:bodyPr>
          <a:lstStyle/>
          <a:p>
            <a:r>
              <a:rPr lang="en-GB">
                <a:solidFill>
                  <a:schemeClr val="accent1"/>
                </a:solidFill>
              </a:rPr>
              <a:t>We have carried out a range of activities during the BP26 cycle so far, aimed at informing, promoting and taking your views about our Business Plan development:</a:t>
            </a:r>
          </a:p>
          <a:p>
            <a:endParaRPr lang="en-GB">
              <a:solidFill>
                <a:schemeClr val="tx2"/>
              </a:solidFill>
            </a:endParaRPr>
          </a:p>
          <a:p>
            <a:pPr marL="285750" indent="-285750">
              <a:buClr>
                <a:schemeClr val="tx1"/>
              </a:buClr>
              <a:buFont typeface="Arial"/>
              <a:buChar char="•"/>
            </a:pPr>
            <a:r>
              <a:rPr lang="en-GB" sz="1600" b="1">
                <a:solidFill>
                  <a:schemeClr val="tx2"/>
                </a:solidFill>
                <a:ea typeface="+mn-lt"/>
                <a:cs typeface="+mn-lt"/>
              </a:rPr>
              <a:t>25 </a:t>
            </a:r>
            <a:r>
              <a:rPr lang="en-GB" sz="1600">
                <a:solidFill>
                  <a:schemeClr val="tx2"/>
                </a:solidFill>
                <a:ea typeface="+mn-lt"/>
                <a:cs typeface="+mn-lt"/>
              </a:rPr>
              <a:t>bilateral meetings </a:t>
            </a:r>
          </a:p>
          <a:p>
            <a:pPr marL="285750" indent="-285750">
              <a:buClr>
                <a:schemeClr val="tx1"/>
              </a:buClr>
              <a:buFont typeface="Arial"/>
              <a:buChar char="•"/>
            </a:pPr>
            <a:r>
              <a:rPr lang="en-GB" sz="1600">
                <a:solidFill>
                  <a:schemeClr val="tx2"/>
                </a:solidFill>
                <a:ea typeface="+mn-lt"/>
                <a:cs typeface="+mn-lt"/>
              </a:rPr>
              <a:t>BP26 Drafts and all associated documents published online, receiving </a:t>
            </a:r>
            <a:r>
              <a:rPr lang="en-GB" sz="1600" b="1">
                <a:solidFill>
                  <a:schemeClr val="tx2"/>
                </a:solidFill>
                <a:ea typeface="+mn-lt"/>
                <a:cs typeface="+mn-lt"/>
              </a:rPr>
              <a:t>over 900 views</a:t>
            </a:r>
            <a:endParaRPr lang="en-GB">
              <a:solidFill>
                <a:schemeClr val="tx2"/>
              </a:solidFill>
              <a:ea typeface="+mn-lt"/>
              <a:cs typeface="+mn-lt"/>
            </a:endParaRPr>
          </a:p>
          <a:p>
            <a:pPr marL="285750" indent="-285750">
              <a:buClr>
                <a:schemeClr val="tx1"/>
              </a:buClr>
              <a:buFont typeface="Arial"/>
              <a:buChar char="•"/>
            </a:pPr>
            <a:r>
              <a:rPr lang="en-GB" sz="1600">
                <a:solidFill>
                  <a:schemeClr val="tx2"/>
                </a:solidFill>
                <a:ea typeface="+mn-lt"/>
                <a:cs typeface="+mn-lt"/>
              </a:rPr>
              <a:t>Hosted Customer Strategy Day (attended by </a:t>
            </a:r>
            <a:r>
              <a:rPr lang="en-GB" sz="1600" b="1">
                <a:solidFill>
                  <a:schemeClr val="tx2"/>
                </a:solidFill>
                <a:ea typeface="+mn-lt"/>
                <a:cs typeface="+mn-lt"/>
              </a:rPr>
              <a:t>34 customers and stakeholders</a:t>
            </a:r>
            <a:r>
              <a:rPr lang="en-GB" sz="1600">
                <a:solidFill>
                  <a:schemeClr val="tx2"/>
                </a:solidFill>
                <a:ea typeface="+mn-lt"/>
                <a:cs typeface="+mn-lt"/>
              </a:rPr>
              <a:t>) and </a:t>
            </a:r>
            <a:r>
              <a:rPr lang="en-GB" sz="1600" b="1">
                <a:solidFill>
                  <a:schemeClr val="tx2"/>
                </a:solidFill>
                <a:ea typeface="+mn-lt"/>
                <a:cs typeface="+mn-lt"/>
              </a:rPr>
              <a:t>Pain Point Roadmap</a:t>
            </a:r>
            <a:r>
              <a:rPr lang="en-GB" sz="1600">
                <a:solidFill>
                  <a:schemeClr val="tx2"/>
                </a:solidFill>
                <a:ea typeface="+mn-lt"/>
                <a:cs typeface="+mn-lt"/>
              </a:rPr>
              <a:t> event</a:t>
            </a:r>
            <a:endParaRPr lang="en-GB" sz="1600" b="1">
              <a:solidFill>
                <a:schemeClr val="tx2"/>
              </a:solidFill>
              <a:ea typeface="+mn-lt"/>
              <a:cs typeface="+mn-lt"/>
            </a:endParaRPr>
          </a:p>
          <a:p>
            <a:pPr marL="285750" indent="-285750">
              <a:buClr>
                <a:schemeClr val="tx1"/>
              </a:buClr>
              <a:buFont typeface="Arial"/>
              <a:buChar char="•"/>
            </a:pPr>
            <a:r>
              <a:rPr lang="en-GB" sz="1600" b="1">
                <a:solidFill>
                  <a:schemeClr val="tx2"/>
                </a:solidFill>
                <a:ea typeface="+mn-lt"/>
                <a:cs typeface="+mn-lt"/>
              </a:rPr>
              <a:t>3 </a:t>
            </a:r>
            <a:r>
              <a:rPr lang="en-GB" sz="1600">
                <a:solidFill>
                  <a:schemeClr val="tx2"/>
                </a:solidFill>
                <a:ea typeface="+mn-lt"/>
                <a:cs typeface="+mn-lt"/>
              </a:rPr>
              <a:t>webinars (</a:t>
            </a:r>
            <a:r>
              <a:rPr lang="en-GB" sz="1600" b="1">
                <a:solidFill>
                  <a:schemeClr val="tx2"/>
                </a:solidFill>
                <a:ea typeface="+mn-lt"/>
                <a:cs typeface="+mn-lt"/>
              </a:rPr>
              <a:t>70 attendees</a:t>
            </a:r>
            <a:r>
              <a:rPr lang="en-GB" sz="1600">
                <a:solidFill>
                  <a:schemeClr val="tx2"/>
                </a:solidFill>
                <a:ea typeface="+mn-lt"/>
                <a:cs typeface="+mn-lt"/>
              </a:rPr>
              <a:t> in total)</a:t>
            </a:r>
            <a:endParaRPr lang="en-GB">
              <a:solidFill>
                <a:schemeClr val="tx2"/>
              </a:solidFill>
              <a:ea typeface="+mn-lt"/>
              <a:cs typeface="+mn-lt"/>
            </a:endParaRPr>
          </a:p>
          <a:p>
            <a:pPr marL="285750" indent="-285750">
              <a:buClr>
                <a:schemeClr val="tx1"/>
              </a:buClr>
              <a:buFont typeface="Arial"/>
              <a:buChar char="•"/>
            </a:pPr>
            <a:r>
              <a:rPr lang="en-GB" sz="1600">
                <a:solidFill>
                  <a:schemeClr val="tx2"/>
                </a:solidFill>
                <a:ea typeface="+mn-lt"/>
                <a:cs typeface="+mn-lt"/>
              </a:rPr>
              <a:t>BP26 LinkedIn posts </a:t>
            </a:r>
            <a:r>
              <a:rPr lang="en-GB" sz="1600" b="1">
                <a:solidFill>
                  <a:schemeClr val="tx2"/>
                </a:solidFill>
                <a:ea typeface="+mn-lt"/>
                <a:cs typeface="+mn-lt"/>
              </a:rPr>
              <a:t>x 9</a:t>
            </a:r>
            <a:r>
              <a:rPr lang="en-GB" sz="1600">
                <a:solidFill>
                  <a:schemeClr val="tx2"/>
                </a:solidFill>
                <a:ea typeface="+mn-lt"/>
                <a:cs typeface="+mn-lt"/>
              </a:rPr>
              <a:t>, reaching </a:t>
            </a:r>
            <a:r>
              <a:rPr lang="en-GB" sz="1600" b="1">
                <a:solidFill>
                  <a:schemeClr val="tx2"/>
                </a:solidFill>
                <a:ea typeface="+mn-lt"/>
                <a:cs typeface="+mn-lt"/>
              </a:rPr>
              <a:t>12,000</a:t>
            </a:r>
            <a:r>
              <a:rPr lang="en-GB" sz="1600">
                <a:solidFill>
                  <a:schemeClr val="tx2"/>
                </a:solidFill>
                <a:ea typeface="+mn-lt"/>
                <a:cs typeface="+mn-lt"/>
              </a:rPr>
              <a:t> followers, earning </a:t>
            </a:r>
            <a:r>
              <a:rPr lang="en-GB" sz="1600" b="1">
                <a:solidFill>
                  <a:schemeClr val="tx2"/>
                </a:solidFill>
                <a:ea typeface="+mn-lt"/>
                <a:cs typeface="+mn-lt"/>
              </a:rPr>
              <a:t>1,600 </a:t>
            </a:r>
            <a:r>
              <a:rPr lang="en-GB" sz="1600">
                <a:solidFill>
                  <a:schemeClr val="tx2"/>
                </a:solidFill>
                <a:ea typeface="+mn-lt"/>
                <a:cs typeface="+mn-lt"/>
              </a:rPr>
              <a:t>clicks and </a:t>
            </a:r>
            <a:r>
              <a:rPr lang="en-GB" sz="1600" b="1">
                <a:solidFill>
                  <a:schemeClr val="tx2"/>
                </a:solidFill>
                <a:ea typeface="+mn-lt"/>
                <a:cs typeface="+mn-lt"/>
              </a:rPr>
              <a:t>400</a:t>
            </a:r>
            <a:r>
              <a:rPr lang="en-GB" sz="1600">
                <a:solidFill>
                  <a:schemeClr val="tx2"/>
                </a:solidFill>
                <a:ea typeface="+mn-lt"/>
                <a:cs typeface="+mn-lt"/>
              </a:rPr>
              <a:t> engagements</a:t>
            </a:r>
          </a:p>
          <a:p>
            <a:pPr marL="285750" indent="-285750">
              <a:buClr>
                <a:schemeClr val="tx1"/>
              </a:buClr>
              <a:buFont typeface="Arial"/>
              <a:buChar char="•"/>
            </a:pPr>
            <a:r>
              <a:rPr lang="en-GB" sz="1600">
                <a:solidFill>
                  <a:schemeClr val="tx2"/>
                </a:solidFill>
                <a:ea typeface="+mn-lt"/>
                <a:cs typeface="+mn-lt"/>
              </a:rPr>
              <a:t>Presented regular updates in CoMC and constituency meetings</a:t>
            </a:r>
            <a:endParaRPr lang="en-GB" sz="1600">
              <a:solidFill>
                <a:schemeClr val="tx2"/>
              </a:solidFill>
            </a:endParaRPr>
          </a:p>
          <a:p>
            <a:pPr>
              <a:buClr>
                <a:schemeClr val="accent1"/>
              </a:buClr>
            </a:pPr>
            <a:endParaRPr lang="en-GB" sz="1600">
              <a:solidFill>
                <a:schemeClr val="tx2"/>
              </a:solidFill>
              <a:ea typeface="+mn-lt"/>
              <a:cs typeface="+mn-lt"/>
            </a:endParaRPr>
          </a:p>
          <a:p>
            <a:endParaRPr lang="en-GB">
              <a:solidFill>
                <a:schemeClr val="tx2"/>
              </a:solidFill>
              <a:ea typeface="Aptos" panose="020B0004020202020204" pitchFamily="34" charset="0"/>
              <a:cs typeface="Times New Roman" panose="02020603050405020304" pitchFamily="18" charset="0"/>
            </a:endParaRPr>
          </a:p>
        </p:txBody>
      </p:sp>
      <p:sp>
        <p:nvSpPr>
          <p:cNvPr id="7" name="Date Placeholder 7">
            <a:extLst>
              <a:ext uri="{FF2B5EF4-FFF2-40B4-BE49-F238E27FC236}">
                <a16:creationId xmlns:a16="http://schemas.microsoft.com/office/drawing/2014/main" id="{8455BC12-7910-3E49-2FF4-15CE6B11B8CE}"/>
              </a:ext>
            </a:extLst>
          </p:cNvPr>
          <p:cNvSpPr txBox="1">
            <a:spLocks/>
          </p:cNvSpPr>
          <p:nvPr/>
        </p:nvSpPr>
        <p:spPr>
          <a:xfrm>
            <a:off x="8610600" y="6476299"/>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3 December 2025</a:t>
            </a:r>
            <a:endParaRPr lang="en-US"/>
          </a:p>
        </p:txBody>
      </p:sp>
      <p:grpSp>
        <p:nvGrpSpPr>
          <p:cNvPr id="6" name="Group 5">
            <a:extLst>
              <a:ext uri="{FF2B5EF4-FFF2-40B4-BE49-F238E27FC236}">
                <a16:creationId xmlns:a16="http://schemas.microsoft.com/office/drawing/2014/main" id="{4EB6773A-88B7-A42A-F4F5-F146658967E2}"/>
              </a:ext>
            </a:extLst>
          </p:cNvPr>
          <p:cNvGrpSpPr/>
          <p:nvPr/>
        </p:nvGrpSpPr>
        <p:grpSpPr>
          <a:xfrm>
            <a:off x="731520" y="3800684"/>
            <a:ext cx="10673080" cy="2335956"/>
            <a:chOff x="680720" y="3780364"/>
            <a:chExt cx="10612120" cy="2292684"/>
          </a:xfrm>
        </p:grpSpPr>
        <p:pic>
          <p:nvPicPr>
            <p:cNvPr id="3" name="Picture 2" descr="A diagram of a business plan&#10;&#10;AI-generated content may be incorrect.">
              <a:extLst>
                <a:ext uri="{FF2B5EF4-FFF2-40B4-BE49-F238E27FC236}">
                  <a16:creationId xmlns:a16="http://schemas.microsoft.com/office/drawing/2014/main" id="{1B81FC1F-4259-7A9B-F5D3-19CEA1DF3E44}"/>
                </a:ext>
              </a:extLst>
            </p:cNvPr>
            <p:cNvPicPr>
              <a:picLocks noChangeAspect="1"/>
            </p:cNvPicPr>
            <p:nvPr/>
          </p:nvPicPr>
          <p:blipFill>
            <a:blip r:embed="rId3"/>
            <a:srcRect l="2243" t="7023" r="2252" b="7614"/>
            <a:stretch>
              <a:fillRect/>
            </a:stretch>
          </p:blipFill>
          <p:spPr>
            <a:xfrm>
              <a:off x="680720" y="3780364"/>
              <a:ext cx="10612120" cy="2292684"/>
            </a:xfrm>
            <a:prstGeom prst="rect">
              <a:avLst/>
            </a:prstGeom>
          </p:spPr>
        </p:pic>
        <p:sp>
          <p:nvSpPr>
            <p:cNvPr id="4" name="Star: 5 Points 3">
              <a:extLst>
                <a:ext uri="{FF2B5EF4-FFF2-40B4-BE49-F238E27FC236}">
                  <a16:creationId xmlns:a16="http://schemas.microsoft.com/office/drawing/2014/main" id="{2D953028-EB05-EDD0-D9ED-3EF3BD4D9872}"/>
                </a:ext>
              </a:extLst>
            </p:cNvPr>
            <p:cNvSpPr/>
            <p:nvPr/>
          </p:nvSpPr>
          <p:spPr>
            <a:xfrm>
              <a:off x="8557796" y="4792334"/>
              <a:ext cx="392233" cy="43875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16574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AF35A-C234-9ECA-5CE8-C3E541359D6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E7E8CFB-5A62-A529-DDDF-6EE25ECE7F9D}"/>
              </a:ext>
            </a:extLst>
          </p:cNvPr>
          <p:cNvSpPr>
            <a:spLocks noGrp="1"/>
          </p:cNvSpPr>
          <p:nvPr>
            <p:ph type="body" sz="quarter" idx="24"/>
          </p:nvPr>
        </p:nvSpPr>
        <p:spPr>
          <a:xfrm>
            <a:off x="5573486" y="3663664"/>
            <a:ext cx="5844679" cy="1767773"/>
          </a:xfrm>
        </p:spPr>
        <p:txBody>
          <a:bodyPr/>
          <a:lstStyle/>
          <a:p>
            <a:pPr algn="r"/>
            <a:r>
              <a:rPr lang="en-US" sz="5400"/>
              <a:t>Key </a:t>
            </a:r>
          </a:p>
          <a:p>
            <a:pPr algn="r"/>
            <a:r>
              <a:rPr lang="en-US" sz="5400"/>
              <a:t>Changes</a:t>
            </a:r>
          </a:p>
        </p:txBody>
      </p:sp>
      <p:sp>
        <p:nvSpPr>
          <p:cNvPr id="7" name="Text Placeholder 6">
            <a:extLst>
              <a:ext uri="{FF2B5EF4-FFF2-40B4-BE49-F238E27FC236}">
                <a16:creationId xmlns:a16="http://schemas.microsoft.com/office/drawing/2014/main" id="{4D882323-F6EE-E0CE-ECFC-339CAA448E2A}"/>
              </a:ext>
            </a:extLst>
          </p:cNvPr>
          <p:cNvSpPr>
            <a:spLocks noGrp="1"/>
          </p:cNvSpPr>
          <p:nvPr>
            <p:ph type="body" sz="quarter" idx="25"/>
          </p:nvPr>
        </p:nvSpPr>
        <p:spPr>
          <a:xfrm>
            <a:off x="7048982" y="928594"/>
            <a:ext cx="4369183" cy="2265743"/>
          </a:xfrm>
        </p:spPr>
        <p:txBody>
          <a:bodyPr/>
          <a:lstStyle/>
          <a:p>
            <a:pPr algn="r"/>
            <a:r>
              <a:rPr lang="en-IN" sz="13800">
                <a:solidFill>
                  <a:schemeClr val="accent5"/>
                </a:solidFill>
              </a:rPr>
              <a:t>02</a:t>
            </a:r>
          </a:p>
        </p:txBody>
      </p:sp>
      <p:sp>
        <p:nvSpPr>
          <p:cNvPr id="2" name="Date Placeholder 7">
            <a:extLst>
              <a:ext uri="{FF2B5EF4-FFF2-40B4-BE49-F238E27FC236}">
                <a16:creationId xmlns:a16="http://schemas.microsoft.com/office/drawing/2014/main" id="{3FB94710-1B75-B9AD-0982-A1D5BB143726}"/>
              </a:ext>
            </a:extLst>
          </p:cNvPr>
          <p:cNvSpPr txBox="1">
            <a:spLocks/>
          </p:cNvSpPr>
          <p:nvPr/>
        </p:nvSpPr>
        <p:spPr>
          <a:xfrm>
            <a:off x="8610600" y="6476299"/>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 December 2025</a:t>
            </a:r>
          </a:p>
        </p:txBody>
      </p:sp>
    </p:spTree>
    <p:extLst>
      <p:ext uri="{BB962C8B-B14F-4D97-AF65-F5344CB8AC3E}">
        <p14:creationId xmlns:p14="http://schemas.microsoft.com/office/powerpoint/2010/main" val="3303808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4F2D9-30FF-21E1-51D7-E81B0D6B1E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2674F-1C2E-7BCC-DBE4-48DA172945FB}"/>
              </a:ext>
            </a:extLst>
          </p:cNvPr>
          <p:cNvSpPr>
            <a:spLocks noGrp="1"/>
          </p:cNvSpPr>
          <p:nvPr>
            <p:ph type="title"/>
          </p:nvPr>
        </p:nvSpPr>
        <p:spPr/>
        <p:txBody>
          <a:bodyPr/>
          <a:lstStyle/>
          <a:p>
            <a:r>
              <a:rPr lang="en-GB"/>
              <a:t>Key Changes Summary</a:t>
            </a:r>
          </a:p>
        </p:txBody>
      </p:sp>
      <p:sp>
        <p:nvSpPr>
          <p:cNvPr id="4" name="TextBox 3">
            <a:extLst>
              <a:ext uri="{FF2B5EF4-FFF2-40B4-BE49-F238E27FC236}">
                <a16:creationId xmlns:a16="http://schemas.microsoft.com/office/drawing/2014/main" id="{4C7B75C6-852E-0C67-4DA5-719653D110BD}"/>
              </a:ext>
            </a:extLst>
          </p:cNvPr>
          <p:cNvSpPr txBox="1"/>
          <p:nvPr/>
        </p:nvSpPr>
        <p:spPr>
          <a:xfrm>
            <a:off x="446315" y="1410697"/>
            <a:ext cx="6596742" cy="369332"/>
          </a:xfrm>
          <a:prstGeom prst="rect">
            <a:avLst/>
          </a:prstGeom>
          <a:noFill/>
        </p:spPr>
        <p:txBody>
          <a:bodyPr wrap="square" rtlCol="0">
            <a:spAutoFit/>
          </a:bodyPr>
          <a:lstStyle/>
          <a:p>
            <a:r>
              <a:rPr lang="en-GB" b="1">
                <a:solidFill>
                  <a:schemeClr val="accent5"/>
                </a:solidFill>
              </a:rPr>
              <a:t>BP26 Draft 2 Changes </a:t>
            </a:r>
            <a:r>
              <a:rPr lang="en-GB" b="1"/>
              <a:t>- No impact on BP26 Budget</a:t>
            </a:r>
            <a:endParaRPr lang="en-GB"/>
          </a:p>
        </p:txBody>
      </p:sp>
      <p:graphicFrame>
        <p:nvGraphicFramePr>
          <p:cNvPr id="6" name="Table 5">
            <a:extLst>
              <a:ext uri="{FF2B5EF4-FFF2-40B4-BE49-F238E27FC236}">
                <a16:creationId xmlns:a16="http://schemas.microsoft.com/office/drawing/2014/main" id="{5F7E7CAC-F5A1-9A3C-FDB2-692CEBA44463}"/>
              </a:ext>
            </a:extLst>
          </p:cNvPr>
          <p:cNvGraphicFramePr>
            <a:graphicFrameLocks noGrp="1"/>
          </p:cNvGraphicFramePr>
          <p:nvPr>
            <p:extLst>
              <p:ext uri="{D42A27DB-BD31-4B8C-83A1-F6EECF244321}">
                <p14:modId xmlns:p14="http://schemas.microsoft.com/office/powerpoint/2010/main" val="1908843737"/>
              </p:ext>
            </p:extLst>
          </p:nvPr>
        </p:nvGraphicFramePr>
        <p:xfrm>
          <a:off x="446315" y="2047461"/>
          <a:ext cx="11027228" cy="2928113"/>
        </p:xfrm>
        <a:graphic>
          <a:graphicData uri="http://schemas.openxmlformats.org/drawingml/2006/table">
            <a:tbl>
              <a:tblPr firstRow="1" bandRow="1">
                <a:tableStyleId>{5C22544A-7EE6-4342-B048-85BDC9FD1C3A}</a:tableStyleId>
              </a:tblPr>
              <a:tblGrid>
                <a:gridCol w="5513614">
                  <a:extLst>
                    <a:ext uri="{9D8B030D-6E8A-4147-A177-3AD203B41FA5}">
                      <a16:colId xmlns:a16="http://schemas.microsoft.com/office/drawing/2014/main" val="1232285544"/>
                    </a:ext>
                  </a:extLst>
                </a:gridCol>
                <a:gridCol w="5513614">
                  <a:extLst>
                    <a:ext uri="{9D8B030D-6E8A-4147-A177-3AD203B41FA5}">
                      <a16:colId xmlns:a16="http://schemas.microsoft.com/office/drawing/2014/main" val="3027391830"/>
                    </a:ext>
                  </a:extLst>
                </a:gridCol>
              </a:tblGrid>
              <a:tr h="459233">
                <a:tc>
                  <a:txBody>
                    <a:bodyPr/>
                    <a:lstStyle/>
                    <a:p>
                      <a:pPr algn="ctr"/>
                      <a:r>
                        <a:rPr lang="en-GB" sz="1600">
                          <a:ln>
                            <a:noFill/>
                          </a:ln>
                        </a:rPr>
                        <a:t>Customer feedback on BP26 Draft 1 </a:t>
                      </a:r>
                    </a:p>
                  </a:txBody>
                  <a:tcPr>
                    <a:solidFill>
                      <a:schemeClr val="accent5"/>
                    </a:solidFill>
                  </a:tcPr>
                </a:tc>
                <a:tc>
                  <a:txBody>
                    <a:bodyPr/>
                    <a:lstStyle/>
                    <a:p>
                      <a:pPr algn="ctr"/>
                      <a:r>
                        <a:rPr lang="en-GB" sz="1600">
                          <a:ln>
                            <a:noFill/>
                          </a:ln>
                        </a:rPr>
                        <a:t>How have Xoserve acted on feedback</a:t>
                      </a:r>
                    </a:p>
                  </a:txBody>
                  <a:tcPr>
                    <a:solidFill>
                      <a:schemeClr val="accent5"/>
                    </a:solidFill>
                  </a:tcPr>
                </a:tc>
                <a:extLst>
                  <a:ext uri="{0D108BD9-81ED-4DB2-BD59-A6C34878D82A}">
                    <a16:rowId xmlns:a16="http://schemas.microsoft.com/office/drawing/2014/main" val="2626010640"/>
                  </a:ext>
                </a:extLst>
              </a:tr>
              <a:tr h="370840">
                <a:tc>
                  <a:txBody>
                    <a:bodyPr/>
                    <a:lstStyle/>
                    <a:p>
                      <a:r>
                        <a:rPr lang="en-GB" sz="1600">
                          <a:ln>
                            <a:noFill/>
                          </a:ln>
                        </a:rPr>
                        <a:t>Include more information on </a:t>
                      </a:r>
                      <a:r>
                        <a:rPr lang="en-GB" sz="1600" b="1">
                          <a:ln>
                            <a:noFill/>
                          </a:ln>
                          <a:solidFill>
                            <a:schemeClr val="accent5"/>
                          </a:solidFill>
                        </a:rPr>
                        <a:t>Project Trident</a:t>
                      </a:r>
                      <a:r>
                        <a:rPr lang="en-GB" sz="1600">
                          <a:ln>
                            <a:noFill/>
                          </a:ln>
                        </a:rPr>
                        <a:t>, specifically around risks, budget, procurement and timelines.</a:t>
                      </a:r>
                    </a:p>
                  </a:txBody>
                  <a:tcPr>
                    <a:solidFill>
                      <a:srgbClr val="FCE8F4"/>
                    </a:solidFill>
                  </a:tcPr>
                </a:tc>
                <a:tc>
                  <a:txBody>
                    <a:bodyPr/>
                    <a:lstStyle/>
                    <a:p>
                      <a:r>
                        <a:rPr lang="en-GB" sz="1600">
                          <a:ln>
                            <a:noFill/>
                          </a:ln>
                        </a:rPr>
                        <a:t>Additional information on activities and timelines has been included of the Main BP26 Draft 2 document, and a closed confidential Customer briefing was held on 26 November.</a:t>
                      </a:r>
                    </a:p>
                  </a:txBody>
                  <a:tcPr>
                    <a:solidFill>
                      <a:srgbClr val="FCE8F4"/>
                    </a:solidFill>
                  </a:tcPr>
                </a:tc>
                <a:extLst>
                  <a:ext uri="{0D108BD9-81ED-4DB2-BD59-A6C34878D82A}">
                    <a16:rowId xmlns:a16="http://schemas.microsoft.com/office/drawing/2014/main" val="1747672409"/>
                  </a:ext>
                </a:extLst>
              </a:tr>
              <a:tr h="370840">
                <a:tc>
                  <a:txBody>
                    <a:bodyPr/>
                    <a:lstStyle/>
                    <a:p>
                      <a:r>
                        <a:rPr lang="en-GB" sz="1600">
                          <a:ln>
                            <a:noFill/>
                          </a:ln>
                        </a:rPr>
                        <a:t>Include </a:t>
                      </a:r>
                      <a:r>
                        <a:rPr lang="en-GB" sz="1600" b="1">
                          <a:ln>
                            <a:noFill/>
                          </a:ln>
                          <a:solidFill>
                            <a:schemeClr val="accent5"/>
                          </a:solidFill>
                        </a:rPr>
                        <a:t>non-operational metrics </a:t>
                      </a:r>
                      <a:r>
                        <a:rPr lang="en-GB" sz="1600">
                          <a:ln>
                            <a:noFill/>
                          </a:ln>
                        </a:rPr>
                        <a:t>in the Business Plan.</a:t>
                      </a:r>
                    </a:p>
                  </a:txBody>
                  <a:tcPr>
                    <a:solidFill>
                      <a:srgbClr val="FCE8F4"/>
                    </a:solidFill>
                  </a:tcPr>
                </a:tc>
                <a:tc>
                  <a:txBody>
                    <a:bodyPr/>
                    <a:lstStyle/>
                    <a:p>
                      <a:r>
                        <a:rPr lang="en-GB" sz="1600">
                          <a:ln>
                            <a:noFill/>
                          </a:ln>
                        </a:rPr>
                        <a:t>Through the MtM project and in conjunction with our Customers, a new draft Strategic Scorecard containing 12 metrics has been included in Draft 2.</a:t>
                      </a:r>
                    </a:p>
                  </a:txBody>
                  <a:tcPr>
                    <a:solidFill>
                      <a:srgbClr val="FCE8F4"/>
                    </a:solidFill>
                  </a:tcPr>
                </a:tc>
                <a:extLst>
                  <a:ext uri="{0D108BD9-81ED-4DB2-BD59-A6C34878D82A}">
                    <a16:rowId xmlns:a16="http://schemas.microsoft.com/office/drawing/2014/main" val="528321053"/>
                  </a:ext>
                </a:extLst>
              </a:tr>
              <a:tr h="370840">
                <a:tc>
                  <a:txBody>
                    <a:bodyPr/>
                    <a:lstStyle/>
                    <a:p>
                      <a:r>
                        <a:rPr lang="en-GB" sz="1600">
                          <a:ln>
                            <a:noFill/>
                          </a:ln>
                        </a:rPr>
                        <a:t>Customers wanted to see improvements made against </a:t>
                      </a:r>
                      <a:r>
                        <a:rPr lang="en-GB" sz="1600" b="1">
                          <a:ln>
                            <a:noFill/>
                          </a:ln>
                          <a:solidFill>
                            <a:schemeClr val="accent5"/>
                          </a:solidFill>
                        </a:rPr>
                        <a:t>BPIR Assurance </a:t>
                      </a:r>
                      <a:r>
                        <a:rPr lang="en-GB" sz="1600" b="0">
                          <a:ln>
                            <a:noFill/>
                          </a:ln>
                        </a:rPr>
                        <a:t>through the BP Cycle.</a:t>
                      </a:r>
                      <a:endParaRPr lang="en-GB" sz="1600" b="1">
                        <a:ln>
                          <a:noFill/>
                        </a:ln>
                      </a:endParaRPr>
                    </a:p>
                  </a:txBody>
                  <a:tcPr>
                    <a:solidFill>
                      <a:srgbClr val="FCE8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n>
                            <a:noFill/>
                          </a:ln>
                        </a:rPr>
                        <a:t>Kearney have scored </a:t>
                      </a:r>
                      <a:r>
                        <a:rPr lang="en-GB" sz="1600">
                          <a:solidFill>
                            <a:schemeClr val="tx2"/>
                          </a:solidFill>
                        </a:rPr>
                        <a:t>Xoserve </a:t>
                      </a:r>
                      <a:r>
                        <a:rPr lang="en-GB" sz="1600" b="1">
                          <a:solidFill>
                            <a:schemeClr val="tx2"/>
                          </a:solidFill>
                        </a:rPr>
                        <a:t>71% </a:t>
                      </a:r>
                      <a:r>
                        <a:rPr lang="en-GB" sz="1600">
                          <a:solidFill>
                            <a:schemeClr val="tx2"/>
                          </a:solidFill>
                        </a:rPr>
                        <a:t>on the standard metric and </a:t>
                      </a:r>
                      <a:r>
                        <a:rPr lang="en-GB" sz="1600" b="1">
                          <a:solidFill>
                            <a:schemeClr val="tx2"/>
                          </a:solidFill>
                        </a:rPr>
                        <a:t>93% </a:t>
                      </a:r>
                      <a:r>
                        <a:rPr lang="en-GB" sz="1600">
                          <a:solidFill>
                            <a:schemeClr val="tx2"/>
                          </a:solidFill>
                        </a:rPr>
                        <a:t>on the adjusted compliance score. </a:t>
                      </a:r>
                      <a:endParaRPr lang="en-GB" sz="1600">
                        <a:ln>
                          <a:noFill/>
                        </a:ln>
                      </a:endParaRPr>
                    </a:p>
                  </a:txBody>
                  <a:tcPr>
                    <a:solidFill>
                      <a:srgbClr val="FCE8F4"/>
                    </a:solidFill>
                  </a:tcPr>
                </a:tc>
                <a:extLst>
                  <a:ext uri="{0D108BD9-81ED-4DB2-BD59-A6C34878D82A}">
                    <a16:rowId xmlns:a16="http://schemas.microsoft.com/office/drawing/2014/main" val="922307462"/>
                  </a:ext>
                </a:extLst>
              </a:tr>
            </a:tbl>
          </a:graphicData>
        </a:graphic>
      </p:graphicFrame>
      <p:sp>
        <p:nvSpPr>
          <p:cNvPr id="8" name="Date Placeholder 7">
            <a:extLst>
              <a:ext uri="{FF2B5EF4-FFF2-40B4-BE49-F238E27FC236}">
                <a16:creationId xmlns:a16="http://schemas.microsoft.com/office/drawing/2014/main" id="{C7B31EF4-1697-7EDE-81F4-904083B4DDCC}"/>
              </a:ext>
            </a:extLst>
          </p:cNvPr>
          <p:cNvSpPr txBox="1">
            <a:spLocks/>
          </p:cNvSpPr>
          <p:nvPr/>
        </p:nvSpPr>
        <p:spPr>
          <a:xfrm>
            <a:off x="8610600" y="6476299"/>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 December 2025</a:t>
            </a:r>
          </a:p>
        </p:txBody>
      </p:sp>
    </p:spTree>
    <p:extLst>
      <p:ext uri="{BB962C8B-B14F-4D97-AF65-F5344CB8AC3E}">
        <p14:creationId xmlns:p14="http://schemas.microsoft.com/office/powerpoint/2010/main" val="704109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31956-1A80-E1E3-BBA7-35D1159C646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068DDA8-61A1-8E8F-6FEA-7F413147FFD7}"/>
              </a:ext>
            </a:extLst>
          </p:cNvPr>
          <p:cNvSpPr txBox="1"/>
          <p:nvPr/>
        </p:nvSpPr>
        <p:spPr>
          <a:xfrm>
            <a:off x="446315" y="1410697"/>
            <a:ext cx="7261974" cy="369332"/>
          </a:xfrm>
          <a:prstGeom prst="rect">
            <a:avLst/>
          </a:prstGeom>
          <a:noFill/>
        </p:spPr>
        <p:txBody>
          <a:bodyPr wrap="square" rtlCol="0">
            <a:spAutoFit/>
          </a:bodyPr>
          <a:lstStyle/>
          <a:p>
            <a:r>
              <a:rPr lang="en-GB" b="1">
                <a:solidFill>
                  <a:schemeClr val="accent2"/>
                </a:solidFill>
              </a:rPr>
              <a:t>BP26 Draft 2 Changes </a:t>
            </a:r>
            <a:r>
              <a:rPr lang="en-GB" b="1"/>
              <a:t>– Increased Investment Budget in BP26</a:t>
            </a:r>
            <a:endParaRPr lang="en-GB"/>
          </a:p>
        </p:txBody>
      </p:sp>
      <p:sp>
        <p:nvSpPr>
          <p:cNvPr id="2" name="Title 1">
            <a:extLst>
              <a:ext uri="{FF2B5EF4-FFF2-40B4-BE49-F238E27FC236}">
                <a16:creationId xmlns:a16="http://schemas.microsoft.com/office/drawing/2014/main" id="{7C993789-9B03-76A1-8604-B5050993C0FF}"/>
              </a:ext>
            </a:extLst>
          </p:cNvPr>
          <p:cNvSpPr>
            <a:spLocks noGrp="1"/>
          </p:cNvSpPr>
          <p:nvPr>
            <p:ph type="title"/>
          </p:nvPr>
        </p:nvSpPr>
        <p:spPr/>
        <p:txBody>
          <a:bodyPr/>
          <a:lstStyle/>
          <a:p>
            <a:r>
              <a:rPr lang="en-GB"/>
              <a:t>Key Changes Summary</a:t>
            </a:r>
          </a:p>
        </p:txBody>
      </p:sp>
      <p:graphicFrame>
        <p:nvGraphicFramePr>
          <p:cNvPr id="6" name="Table 5">
            <a:extLst>
              <a:ext uri="{FF2B5EF4-FFF2-40B4-BE49-F238E27FC236}">
                <a16:creationId xmlns:a16="http://schemas.microsoft.com/office/drawing/2014/main" id="{B3620460-EE9E-7039-BD8F-FD9E79B9E07B}"/>
              </a:ext>
            </a:extLst>
          </p:cNvPr>
          <p:cNvGraphicFramePr>
            <a:graphicFrameLocks noGrp="1"/>
          </p:cNvGraphicFramePr>
          <p:nvPr>
            <p:extLst>
              <p:ext uri="{D42A27DB-BD31-4B8C-83A1-F6EECF244321}">
                <p14:modId xmlns:p14="http://schemas.microsoft.com/office/powerpoint/2010/main" val="1264821717"/>
              </p:ext>
            </p:extLst>
          </p:nvPr>
        </p:nvGraphicFramePr>
        <p:xfrm>
          <a:off x="424543" y="2036938"/>
          <a:ext cx="11027228" cy="4058920"/>
        </p:xfrm>
        <a:graphic>
          <a:graphicData uri="http://schemas.openxmlformats.org/drawingml/2006/table">
            <a:tbl>
              <a:tblPr firstRow="1" bandRow="1">
                <a:tableStyleId>{5C22544A-7EE6-4342-B048-85BDC9FD1C3A}</a:tableStyleId>
              </a:tblPr>
              <a:tblGrid>
                <a:gridCol w="5513614">
                  <a:extLst>
                    <a:ext uri="{9D8B030D-6E8A-4147-A177-3AD203B41FA5}">
                      <a16:colId xmlns:a16="http://schemas.microsoft.com/office/drawing/2014/main" val="1232285544"/>
                    </a:ext>
                  </a:extLst>
                </a:gridCol>
                <a:gridCol w="5513614">
                  <a:extLst>
                    <a:ext uri="{9D8B030D-6E8A-4147-A177-3AD203B41FA5}">
                      <a16:colId xmlns:a16="http://schemas.microsoft.com/office/drawing/2014/main" val="3027391830"/>
                    </a:ext>
                  </a:extLst>
                </a:gridCol>
              </a:tblGrid>
              <a:tr h="370840">
                <a:tc>
                  <a:txBody>
                    <a:bodyPr/>
                    <a:lstStyle/>
                    <a:p>
                      <a:pPr algn="ctr"/>
                      <a:r>
                        <a:rPr lang="en-GB" sz="1600">
                          <a:ln>
                            <a:noFill/>
                          </a:ln>
                        </a:rPr>
                        <a:t>Customer feedback on BP26 Draft 1 </a:t>
                      </a:r>
                    </a:p>
                  </a:txBody>
                  <a:tcPr>
                    <a:solidFill>
                      <a:srgbClr val="6680FF"/>
                    </a:solidFill>
                  </a:tcPr>
                </a:tc>
                <a:tc>
                  <a:txBody>
                    <a:bodyPr/>
                    <a:lstStyle/>
                    <a:p>
                      <a:pPr algn="ctr"/>
                      <a:r>
                        <a:rPr lang="en-GB" sz="1600">
                          <a:ln>
                            <a:noFill/>
                          </a:ln>
                        </a:rPr>
                        <a:t>How have Xoserve acted on feedback</a:t>
                      </a:r>
                    </a:p>
                  </a:txBody>
                  <a:tcPr>
                    <a:solidFill>
                      <a:srgbClr val="6680FF"/>
                    </a:solidFill>
                  </a:tcPr>
                </a:tc>
                <a:extLst>
                  <a:ext uri="{0D108BD9-81ED-4DB2-BD59-A6C34878D82A}">
                    <a16:rowId xmlns:a16="http://schemas.microsoft.com/office/drawing/2014/main" val="2626010640"/>
                  </a:ext>
                </a:extLst>
              </a:tr>
              <a:tr h="370840">
                <a:tc>
                  <a:txBody>
                    <a:bodyPr/>
                    <a:lstStyle/>
                    <a:p>
                      <a:r>
                        <a:rPr lang="en-GB" sz="1600">
                          <a:ln>
                            <a:noFill/>
                          </a:ln>
                        </a:rPr>
                        <a:t>General Change budget should not be utilised for </a:t>
                      </a:r>
                      <a:r>
                        <a:rPr lang="en-GB" sz="1600" b="1">
                          <a:ln>
                            <a:noFill/>
                          </a:ln>
                          <a:solidFill>
                            <a:srgbClr val="6680FF"/>
                          </a:solidFill>
                        </a:rPr>
                        <a:t>Non-technical change </a:t>
                      </a:r>
                      <a:r>
                        <a:rPr lang="en-GB" sz="1600" kern="1200">
                          <a:ln>
                            <a:noFill/>
                          </a:ln>
                          <a:solidFill>
                            <a:schemeClr val="dk1"/>
                          </a:solidFill>
                          <a:latin typeface="+mn-lt"/>
                          <a:ea typeface="+mn-ea"/>
                          <a:cs typeface="+mn-cs"/>
                        </a:rPr>
                        <a:t>with these types of changes being approved in the DSC Contract Management Committee.</a:t>
                      </a:r>
                    </a:p>
                  </a:txBody>
                  <a:tcPr>
                    <a:solidFill>
                      <a:srgbClr val="E5EAFF"/>
                    </a:solidFill>
                  </a:tcPr>
                </a:tc>
                <a:tc>
                  <a:txBody>
                    <a:bodyPr/>
                    <a:lstStyle/>
                    <a:p>
                      <a:r>
                        <a:rPr lang="en-GB" sz="1600">
                          <a:ln>
                            <a:noFill/>
                          </a:ln>
                        </a:rPr>
                        <a:t>A new Investment Proposal, called DSC Contract Budget, has been raised which proposes ring-fenced funds for non-technical change.  Following customer feedback we are seeking agreement from ChMC to remove this from the General Change budget</a:t>
                      </a:r>
                    </a:p>
                  </a:txBody>
                  <a:tcPr>
                    <a:solidFill>
                      <a:srgbClr val="E5EAFF"/>
                    </a:solidFill>
                  </a:tcPr>
                </a:tc>
                <a:extLst>
                  <a:ext uri="{0D108BD9-81ED-4DB2-BD59-A6C34878D82A}">
                    <a16:rowId xmlns:a16="http://schemas.microsoft.com/office/drawing/2014/main" val="1747672409"/>
                  </a:ext>
                </a:extLst>
              </a:tr>
              <a:tr h="370840">
                <a:tc>
                  <a:txBody>
                    <a:bodyPr/>
                    <a:lstStyle/>
                    <a:p>
                      <a:r>
                        <a:rPr lang="en-GB" sz="1600">
                          <a:ln>
                            <a:noFill/>
                          </a:ln>
                        </a:rPr>
                        <a:t>Additional </a:t>
                      </a:r>
                      <a:r>
                        <a:rPr lang="en-GB" sz="1600" b="1">
                          <a:ln>
                            <a:noFill/>
                          </a:ln>
                          <a:solidFill>
                            <a:srgbClr val="6680FF"/>
                          </a:solidFill>
                        </a:rPr>
                        <a:t>security provision </a:t>
                      </a:r>
                      <a:r>
                        <a:rPr lang="en-GB" sz="1600">
                          <a:ln>
                            <a:noFill/>
                          </a:ln>
                        </a:rPr>
                        <a:t>budget should be included in the UK Link estate.</a:t>
                      </a:r>
                    </a:p>
                  </a:txBody>
                  <a:tcPr>
                    <a:solidFill>
                      <a:srgbClr val="E5EAFF"/>
                    </a:solidFill>
                  </a:tcPr>
                </a:tc>
                <a:tc>
                  <a:txBody>
                    <a:bodyPr/>
                    <a:lstStyle/>
                    <a:p>
                      <a:r>
                        <a:rPr lang="en-GB" sz="1600">
                          <a:ln>
                            <a:noFill/>
                          </a:ln>
                        </a:rPr>
                        <a:t>Additional budget has been proposed in the UK Link Sustain Investment Proposal.</a:t>
                      </a:r>
                    </a:p>
                  </a:txBody>
                  <a:tcPr>
                    <a:solidFill>
                      <a:srgbClr val="E5EAFF"/>
                    </a:solidFill>
                  </a:tcPr>
                </a:tc>
                <a:extLst>
                  <a:ext uri="{0D108BD9-81ED-4DB2-BD59-A6C34878D82A}">
                    <a16:rowId xmlns:a16="http://schemas.microsoft.com/office/drawing/2014/main" val="528321053"/>
                  </a:ext>
                </a:extLst>
              </a:tr>
              <a:tr h="333970">
                <a:tc>
                  <a:txBody>
                    <a:bodyPr/>
                    <a:lstStyle/>
                    <a:p>
                      <a:r>
                        <a:rPr lang="en-GB" sz="1600">
                          <a:ln>
                            <a:noFill/>
                          </a:ln>
                        </a:rPr>
                        <a:t>To include more detail on Pain Points in the </a:t>
                      </a:r>
                      <a:r>
                        <a:rPr lang="en-GB" sz="1600" b="1">
                          <a:ln>
                            <a:noFill/>
                          </a:ln>
                          <a:solidFill>
                            <a:srgbClr val="6680FF"/>
                          </a:solidFill>
                        </a:rPr>
                        <a:t>CDSP Service Enhancement </a:t>
                      </a:r>
                      <a:r>
                        <a:rPr lang="en-GB" sz="1600">
                          <a:ln>
                            <a:noFill/>
                          </a:ln>
                        </a:rPr>
                        <a:t>Investment Proposal. </a:t>
                      </a:r>
                    </a:p>
                  </a:txBody>
                  <a:tcPr>
                    <a:solidFill>
                      <a:srgbClr val="E5EAFF"/>
                    </a:solidFill>
                  </a:tcPr>
                </a:tc>
                <a:tc>
                  <a:txBody>
                    <a:bodyPr/>
                    <a:lstStyle/>
                    <a:p>
                      <a:r>
                        <a:rPr lang="en-GB" sz="1600" kern="1200">
                          <a:ln>
                            <a:noFill/>
                          </a:ln>
                          <a:solidFill>
                            <a:schemeClr val="dk1"/>
                          </a:solidFill>
                          <a:latin typeface="+mn-lt"/>
                          <a:ea typeface="+mn-ea"/>
                          <a:cs typeface="+mn-cs"/>
                        </a:rPr>
                        <a:t>A Pain Point Feasibility Analysis Summary has been included in the Investment Proposal. </a:t>
                      </a:r>
                    </a:p>
                    <a:p>
                      <a:endParaRPr lang="en-GB" sz="1600" b="0" kern="1200">
                        <a:ln>
                          <a:noFill/>
                        </a:ln>
                        <a:solidFill>
                          <a:schemeClr val="dk1"/>
                        </a:solidFill>
                        <a:latin typeface="+mn-lt"/>
                        <a:ea typeface="+mn-ea"/>
                        <a:cs typeface="+mn-cs"/>
                      </a:endParaRPr>
                    </a:p>
                    <a:p>
                      <a:r>
                        <a:rPr lang="en-GB" sz="1600" b="0"/>
                        <a:t>Draft 2 proposes an additional budget for 27/28 &amp; 28/29 in the General Change Budget.  This will move to the Service Enhancement budget in the Final Draft following Customer feedback</a:t>
                      </a:r>
                      <a:endParaRPr lang="en-GB" sz="1600" b="0" kern="1200">
                        <a:ln>
                          <a:noFill/>
                        </a:ln>
                        <a:solidFill>
                          <a:srgbClr val="FF0000"/>
                        </a:solidFill>
                        <a:latin typeface="+mn-lt"/>
                        <a:ea typeface="+mn-ea"/>
                        <a:cs typeface="+mn-cs"/>
                      </a:endParaRPr>
                    </a:p>
                  </a:txBody>
                  <a:tcPr>
                    <a:solidFill>
                      <a:srgbClr val="E5EAFF"/>
                    </a:solidFill>
                  </a:tcPr>
                </a:tc>
                <a:extLst>
                  <a:ext uri="{0D108BD9-81ED-4DB2-BD59-A6C34878D82A}">
                    <a16:rowId xmlns:a16="http://schemas.microsoft.com/office/drawing/2014/main" val="452780453"/>
                  </a:ext>
                </a:extLst>
              </a:tr>
            </a:tbl>
          </a:graphicData>
        </a:graphic>
      </p:graphicFrame>
      <p:sp>
        <p:nvSpPr>
          <p:cNvPr id="9" name="Date Placeholder 7">
            <a:extLst>
              <a:ext uri="{FF2B5EF4-FFF2-40B4-BE49-F238E27FC236}">
                <a16:creationId xmlns:a16="http://schemas.microsoft.com/office/drawing/2014/main" id="{6E5CF664-026E-D199-3CCD-A1D7B97B1D1B}"/>
              </a:ext>
            </a:extLst>
          </p:cNvPr>
          <p:cNvSpPr txBox="1">
            <a:spLocks/>
          </p:cNvSpPr>
          <p:nvPr/>
        </p:nvSpPr>
        <p:spPr>
          <a:xfrm>
            <a:off x="8610600" y="6476299"/>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 December 2025</a:t>
            </a:r>
          </a:p>
        </p:txBody>
      </p:sp>
    </p:spTree>
    <p:extLst>
      <p:ext uri="{BB962C8B-B14F-4D97-AF65-F5344CB8AC3E}">
        <p14:creationId xmlns:p14="http://schemas.microsoft.com/office/powerpoint/2010/main" val="3023820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54AB4-9FD5-A1FC-2F49-DB01EC0FCD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207C93-3B8D-B9EA-1869-614C55BF8974}"/>
              </a:ext>
            </a:extLst>
          </p:cNvPr>
          <p:cNvSpPr>
            <a:spLocks noGrp="1"/>
          </p:cNvSpPr>
          <p:nvPr>
            <p:ph type="title"/>
          </p:nvPr>
        </p:nvSpPr>
        <p:spPr/>
        <p:txBody>
          <a:bodyPr/>
          <a:lstStyle/>
          <a:p>
            <a:r>
              <a:rPr lang="en-GB"/>
              <a:t>Key Changes Summary</a:t>
            </a:r>
          </a:p>
        </p:txBody>
      </p:sp>
      <p:sp>
        <p:nvSpPr>
          <p:cNvPr id="4" name="TextBox 3">
            <a:extLst>
              <a:ext uri="{FF2B5EF4-FFF2-40B4-BE49-F238E27FC236}">
                <a16:creationId xmlns:a16="http://schemas.microsoft.com/office/drawing/2014/main" id="{6E542910-32CE-D588-AC59-7B3FAFE5EE3C}"/>
              </a:ext>
            </a:extLst>
          </p:cNvPr>
          <p:cNvSpPr txBox="1"/>
          <p:nvPr/>
        </p:nvSpPr>
        <p:spPr>
          <a:xfrm>
            <a:off x="446315" y="1410696"/>
            <a:ext cx="7261974" cy="369332"/>
          </a:xfrm>
          <a:prstGeom prst="rect">
            <a:avLst/>
          </a:prstGeom>
          <a:noFill/>
        </p:spPr>
        <p:txBody>
          <a:bodyPr wrap="square" rtlCol="0">
            <a:spAutoFit/>
          </a:bodyPr>
          <a:lstStyle/>
          <a:p>
            <a:r>
              <a:rPr lang="en-GB" b="1">
                <a:solidFill>
                  <a:schemeClr val="accent4"/>
                </a:solidFill>
              </a:rPr>
              <a:t>BP26 Draft 2 Changes </a:t>
            </a:r>
            <a:r>
              <a:rPr lang="en-GB" b="1">
                <a:solidFill>
                  <a:schemeClr val="tx2"/>
                </a:solidFill>
              </a:rPr>
              <a:t>– Increased S&amp;O Budget in BP26</a:t>
            </a:r>
            <a:endParaRPr lang="en-GB">
              <a:solidFill>
                <a:schemeClr val="tx2"/>
              </a:solidFill>
            </a:endParaRPr>
          </a:p>
        </p:txBody>
      </p:sp>
      <p:graphicFrame>
        <p:nvGraphicFramePr>
          <p:cNvPr id="6" name="Table 5">
            <a:extLst>
              <a:ext uri="{FF2B5EF4-FFF2-40B4-BE49-F238E27FC236}">
                <a16:creationId xmlns:a16="http://schemas.microsoft.com/office/drawing/2014/main" id="{0F14C361-8E95-3A65-AAB3-DF3EFE087AF4}"/>
              </a:ext>
            </a:extLst>
          </p:cNvPr>
          <p:cNvGraphicFramePr>
            <a:graphicFrameLocks noGrp="1"/>
          </p:cNvGraphicFramePr>
          <p:nvPr>
            <p:extLst>
              <p:ext uri="{D42A27DB-BD31-4B8C-83A1-F6EECF244321}">
                <p14:modId xmlns:p14="http://schemas.microsoft.com/office/powerpoint/2010/main" val="1654379522"/>
              </p:ext>
            </p:extLst>
          </p:nvPr>
        </p:nvGraphicFramePr>
        <p:xfrm>
          <a:off x="435429" y="2039617"/>
          <a:ext cx="11027228" cy="2748280"/>
        </p:xfrm>
        <a:graphic>
          <a:graphicData uri="http://schemas.openxmlformats.org/drawingml/2006/table">
            <a:tbl>
              <a:tblPr firstRow="1" bandRow="1">
                <a:tableStyleId>{5C22544A-7EE6-4342-B048-85BDC9FD1C3A}</a:tableStyleId>
              </a:tblPr>
              <a:tblGrid>
                <a:gridCol w="5513614">
                  <a:extLst>
                    <a:ext uri="{9D8B030D-6E8A-4147-A177-3AD203B41FA5}">
                      <a16:colId xmlns:a16="http://schemas.microsoft.com/office/drawing/2014/main" val="1232285544"/>
                    </a:ext>
                  </a:extLst>
                </a:gridCol>
                <a:gridCol w="5513614">
                  <a:extLst>
                    <a:ext uri="{9D8B030D-6E8A-4147-A177-3AD203B41FA5}">
                      <a16:colId xmlns:a16="http://schemas.microsoft.com/office/drawing/2014/main" val="3027391830"/>
                    </a:ext>
                  </a:extLst>
                </a:gridCol>
              </a:tblGrid>
              <a:tr h="370840">
                <a:tc>
                  <a:txBody>
                    <a:bodyPr/>
                    <a:lstStyle/>
                    <a:p>
                      <a:pPr algn="ctr"/>
                      <a:r>
                        <a:rPr lang="en-GB" sz="1600">
                          <a:ln>
                            <a:noFill/>
                          </a:ln>
                        </a:rPr>
                        <a:t>Customer feedback on BP26 Draft 1 </a:t>
                      </a:r>
                    </a:p>
                  </a:txBody>
                  <a:tcPr>
                    <a:solidFill>
                      <a:schemeClr val="accent4"/>
                    </a:solidFill>
                  </a:tcPr>
                </a:tc>
                <a:tc>
                  <a:txBody>
                    <a:bodyPr/>
                    <a:lstStyle/>
                    <a:p>
                      <a:pPr algn="ctr"/>
                      <a:r>
                        <a:rPr lang="en-GB" sz="1600">
                          <a:ln>
                            <a:noFill/>
                          </a:ln>
                        </a:rPr>
                        <a:t>How have Xoserve acted on feedback</a:t>
                      </a:r>
                    </a:p>
                  </a:txBody>
                  <a:tcPr>
                    <a:solidFill>
                      <a:schemeClr val="accent4"/>
                    </a:solidFill>
                  </a:tcPr>
                </a:tc>
                <a:extLst>
                  <a:ext uri="{0D108BD9-81ED-4DB2-BD59-A6C34878D82A}">
                    <a16:rowId xmlns:a16="http://schemas.microsoft.com/office/drawing/2014/main" val="2626010640"/>
                  </a:ext>
                </a:extLst>
              </a:tr>
              <a:tr h="370840">
                <a:tc>
                  <a:txBody>
                    <a:bodyPr/>
                    <a:lstStyle/>
                    <a:p>
                      <a:r>
                        <a:rPr lang="en-GB" sz="1600">
                          <a:ln>
                            <a:noFill/>
                          </a:ln>
                        </a:rPr>
                        <a:t>The Audit &amp; Risk Committee recommended Xoserve enhance its </a:t>
                      </a:r>
                      <a:r>
                        <a:rPr lang="en-GB" sz="1600" b="1">
                          <a:ln>
                            <a:noFill/>
                          </a:ln>
                          <a:solidFill>
                            <a:schemeClr val="accent4"/>
                          </a:solidFill>
                        </a:rPr>
                        <a:t>Business Continuity Management </a:t>
                      </a:r>
                      <a:r>
                        <a:rPr lang="en-GB" sz="1600">
                          <a:ln>
                            <a:noFill/>
                          </a:ln>
                        </a:rPr>
                        <a:t>(BCM). </a:t>
                      </a:r>
                    </a:p>
                  </a:txBody>
                  <a:tcPr>
                    <a:solidFill>
                      <a:srgbClr val="E8F6FC"/>
                    </a:solidFill>
                  </a:tcPr>
                </a:tc>
                <a:tc>
                  <a:txBody>
                    <a:bodyPr/>
                    <a:lstStyle/>
                    <a:p>
                      <a:r>
                        <a:rPr lang="en-GB" sz="1600">
                          <a:ln>
                            <a:noFill/>
                          </a:ln>
                        </a:rPr>
                        <a:t>A new budget line has been included in S&amp;O.</a:t>
                      </a:r>
                    </a:p>
                  </a:txBody>
                  <a:tcPr>
                    <a:solidFill>
                      <a:srgbClr val="E8F6FC"/>
                    </a:solidFill>
                  </a:tcPr>
                </a:tc>
                <a:extLst>
                  <a:ext uri="{0D108BD9-81ED-4DB2-BD59-A6C34878D82A}">
                    <a16:rowId xmlns:a16="http://schemas.microsoft.com/office/drawing/2014/main" val="1747672409"/>
                  </a:ext>
                </a:extLst>
              </a:tr>
              <a:tr h="370840">
                <a:tc>
                  <a:txBody>
                    <a:bodyPr/>
                    <a:lstStyle/>
                    <a:p>
                      <a:r>
                        <a:rPr lang="en-GB" sz="1600">
                          <a:ln>
                            <a:noFill/>
                          </a:ln>
                        </a:rPr>
                        <a:t>Provide more information on the </a:t>
                      </a:r>
                      <a:r>
                        <a:rPr lang="en-GB" sz="1600" b="1">
                          <a:ln>
                            <a:noFill/>
                          </a:ln>
                          <a:solidFill>
                            <a:schemeClr val="accent4"/>
                          </a:solidFill>
                        </a:rPr>
                        <a:t>Data Discovery Platform 2 upgrade </a:t>
                      </a:r>
                      <a:r>
                        <a:rPr lang="en-GB" sz="1600">
                          <a:ln>
                            <a:noFill/>
                          </a:ln>
                        </a:rPr>
                        <a:t>and the findings / impacts from the </a:t>
                      </a:r>
                      <a:r>
                        <a:rPr lang="en-GB" sz="1600" b="1">
                          <a:ln>
                            <a:noFill/>
                          </a:ln>
                          <a:solidFill>
                            <a:schemeClr val="accent4"/>
                          </a:solidFill>
                        </a:rPr>
                        <a:t>PAC Audit.</a:t>
                      </a:r>
                    </a:p>
                  </a:txBody>
                  <a:tcPr>
                    <a:solidFill>
                      <a:srgbClr val="E8F6FC"/>
                    </a:solidFill>
                  </a:tcPr>
                </a:tc>
                <a:tc>
                  <a:txBody>
                    <a:bodyPr/>
                    <a:lstStyle/>
                    <a:p>
                      <a:r>
                        <a:rPr lang="en-GB" sz="1600">
                          <a:ln>
                            <a:noFill/>
                          </a:ln>
                        </a:rPr>
                        <a:t>We have included additional information on the Data Discovery Platform 2 upgrade in Draft 2.  We are re-starting the programme and will be able to provide an update on the roll out plan in the new year.</a:t>
                      </a:r>
                    </a:p>
                    <a:p>
                      <a:endParaRPr lang="en-GB" sz="1600">
                        <a:ln>
                          <a:noFill/>
                        </a:ln>
                      </a:endParaRPr>
                    </a:p>
                    <a:p>
                      <a:r>
                        <a:rPr lang="en-GB" sz="1600">
                          <a:ln>
                            <a:noFill/>
                          </a:ln>
                        </a:rPr>
                        <a:t>The publication of the PAC audit has been delayed so findings / impacts are not available.</a:t>
                      </a:r>
                    </a:p>
                  </a:txBody>
                  <a:tcPr>
                    <a:solidFill>
                      <a:srgbClr val="E8F6FC"/>
                    </a:solidFill>
                  </a:tcPr>
                </a:tc>
                <a:extLst>
                  <a:ext uri="{0D108BD9-81ED-4DB2-BD59-A6C34878D82A}">
                    <a16:rowId xmlns:a16="http://schemas.microsoft.com/office/drawing/2014/main" val="528321053"/>
                  </a:ext>
                </a:extLst>
              </a:tr>
            </a:tbl>
          </a:graphicData>
        </a:graphic>
      </p:graphicFrame>
      <p:sp>
        <p:nvSpPr>
          <p:cNvPr id="5" name="Date Placeholder 7">
            <a:extLst>
              <a:ext uri="{FF2B5EF4-FFF2-40B4-BE49-F238E27FC236}">
                <a16:creationId xmlns:a16="http://schemas.microsoft.com/office/drawing/2014/main" id="{2083D0E2-192F-7F71-B3FF-D468E72CB286}"/>
              </a:ext>
            </a:extLst>
          </p:cNvPr>
          <p:cNvSpPr txBox="1">
            <a:spLocks/>
          </p:cNvSpPr>
          <p:nvPr/>
        </p:nvSpPr>
        <p:spPr>
          <a:xfrm>
            <a:off x="8610600" y="6476299"/>
            <a:ext cx="2743200" cy="1948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3 December 2025</a:t>
            </a:r>
          </a:p>
        </p:txBody>
      </p:sp>
    </p:spTree>
    <p:extLst>
      <p:ext uri="{BB962C8B-B14F-4D97-AF65-F5344CB8AC3E}">
        <p14:creationId xmlns:p14="http://schemas.microsoft.com/office/powerpoint/2010/main" val="31716439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Xoserve Strategic Comms">
      <a:dk1>
        <a:srgbClr val="000000"/>
      </a:dk1>
      <a:lt1>
        <a:srgbClr val="FFFFFF"/>
      </a:lt1>
      <a:dk2>
        <a:srgbClr val="18073A"/>
      </a:dk2>
      <a:lt2>
        <a:srgbClr val="B1D6E6"/>
      </a:lt2>
      <a:accent1>
        <a:srgbClr val="405BA3"/>
      </a:accent1>
      <a:accent2>
        <a:srgbClr val="1E3E5E"/>
      </a:accent2>
      <a:accent3>
        <a:srgbClr val="83B8DA"/>
      </a:accent3>
      <a:accent4>
        <a:srgbClr val="D75733"/>
      </a:accent4>
      <a:accent5>
        <a:srgbClr val="369095"/>
      </a:accent5>
      <a:accent6>
        <a:srgbClr val="6440A3"/>
      </a:accent6>
      <a:hlink>
        <a:srgbClr val="3AC3E7"/>
      </a:hlink>
      <a:folHlink>
        <a:srgbClr val="2D98B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212133"/>
      </a:dk1>
      <a:lt1>
        <a:srgbClr val="F5F7FF"/>
      </a:lt1>
      <a:dk2>
        <a:srgbClr val="212133"/>
      </a:dk2>
      <a:lt2>
        <a:srgbClr val="F5F7FF"/>
      </a:lt2>
      <a:accent1>
        <a:srgbClr val="5947FC"/>
      </a:accent1>
      <a:accent2>
        <a:srgbClr val="6680FF"/>
      </a:accent2>
      <a:accent3>
        <a:srgbClr val="57BAE5"/>
      </a:accent3>
      <a:accent4>
        <a:srgbClr val="0F9ED5"/>
      </a:accent4>
      <a:accent5>
        <a:srgbClr val="ED45AB"/>
      </a:accent5>
      <a:accent6>
        <a:srgbClr val="00BF75"/>
      </a:accent6>
      <a:hlink>
        <a:srgbClr val="5947FC"/>
      </a:hlink>
      <a:folHlink>
        <a:srgbClr val="ED45AB"/>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6D3EC7FCDD5B4AA2B9509B862CC534" ma:contentTypeVersion="11" ma:contentTypeDescription="Create a new document." ma:contentTypeScope="" ma:versionID="0c221b5055d6ed1e8807e668dc073968">
  <xsd:schema xmlns:xsd="http://www.w3.org/2001/XMLSchema" xmlns:xs="http://www.w3.org/2001/XMLSchema" xmlns:p="http://schemas.microsoft.com/office/2006/metadata/properties" xmlns:ns2="dc372d1e-a9e5-48ab-93ae-bc53069d7b09" xmlns:ns3="ddf51b06-4c85-429c-9c1e-7a0284b942e5" targetNamespace="http://schemas.microsoft.com/office/2006/metadata/properties" ma:root="true" ma:fieldsID="46db70f836ca2dd234c8825c4277d30d" ns2:_="" ns3:_="">
    <xsd:import namespace="dc372d1e-a9e5-48ab-93ae-bc53069d7b09"/>
    <xsd:import namespace="ddf51b06-4c85-429c-9c1e-7a0284b942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372d1e-a9e5-48ab-93ae-bc53069d7b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c6a340b-be33-4024-b1a4-a1d895e1601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f51b06-4c85-429c-9c1e-7a0284b942e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76da96-5d01-4bd6-9de4-fdc75cd6230c}" ma:internalName="TaxCatchAll" ma:showField="CatchAllData" ma:web="ddf51b06-4c85-429c-9c1e-7a0284b942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df51b06-4c85-429c-9c1e-7a0284b942e5" xsi:nil="true"/>
    <lcf76f155ced4ddcb4097134ff3c332f xmlns="dc372d1e-a9e5-48ab-93ae-bc53069d7b0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19654E-CE35-417E-B17F-2C75B77FE882}">
  <ds:schemaRefs>
    <ds:schemaRef ds:uri="dc372d1e-a9e5-48ab-93ae-bc53069d7b09"/>
    <ds:schemaRef ds:uri="ddf51b06-4c85-429c-9c1e-7a0284b942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AA5D669-4A83-4FB2-8218-12E6DF7FCFC7}">
  <ds:schemaRefs>
    <ds:schemaRef ds:uri="http://schemas.microsoft.com/sharepoint/v3/contenttype/forms"/>
  </ds:schemaRefs>
</ds:datastoreItem>
</file>

<file path=customXml/itemProps3.xml><?xml version="1.0" encoding="utf-8"?>
<ds:datastoreItem xmlns:ds="http://schemas.openxmlformats.org/officeDocument/2006/customXml" ds:itemID="{E859D8C3-A806-4A0F-A033-EC38852B497D}">
  <ds:schemaRefs>
    <ds:schemaRef ds:uri="dc372d1e-a9e5-48ab-93ae-bc53069d7b09"/>
    <ds:schemaRef ds:uri="ddf51b06-4c85-429c-9c1e-7a0284b942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12678707-5ebb-49cb-b71d-ee5825da3c74}" enabled="0" method="" siteId="{12678707-5ebb-49cb-b71d-ee5825da3c74}" removed="1"/>
</clbl:labelList>
</file>

<file path=docProps/app.xml><?xml version="1.0" encoding="utf-8"?>
<Properties xmlns="http://schemas.openxmlformats.org/officeDocument/2006/extended-properties" xmlns:vt="http://schemas.openxmlformats.org/officeDocument/2006/docPropsVTypes">
  <Template>office theme</Template>
  <TotalTime>50</TotalTime>
  <Words>1398</Words>
  <Application>Microsoft Office PowerPoint</Application>
  <PresentationFormat>Widescreen</PresentationFormat>
  <Paragraphs>186</Paragraphs>
  <Slides>25</Slides>
  <Notes>13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5" baseType="lpstr">
      <vt:lpstr>Aptos</vt:lpstr>
      <vt:lpstr>Arial</vt:lpstr>
      <vt:lpstr>Century Gothic</vt:lpstr>
      <vt:lpstr>Noto Sans Symbols</vt:lpstr>
      <vt:lpstr>Nunito Sans</vt:lpstr>
      <vt:lpstr>Nunito Sans Light</vt:lpstr>
      <vt:lpstr>Wingdings</vt:lpstr>
      <vt:lpstr>1_Office Theme</vt:lpstr>
      <vt:lpstr>Office Theme</vt:lpstr>
      <vt:lpstr>think-cell Slide</vt:lpstr>
      <vt:lpstr>BP26 Draft 2 Q&amp;A - Welcome</vt:lpstr>
      <vt:lpstr>Objectives</vt:lpstr>
      <vt:lpstr>Agenda</vt:lpstr>
      <vt:lpstr>PowerPoint Presentation</vt:lpstr>
      <vt:lpstr>Customer Engagement</vt:lpstr>
      <vt:lpstr>PowerPoint Presentation</vt:lpstr>
      <vt:lpstr>Key Changes Summary</vt:lpstr>
      <vt:lpstr>Key Changes Summary</vt:lpstr>
      <vt:lpstr>Key Changes Summary</vt:lpstr>
      <vt:lpstr>PowerPoint Presentation</vt:lpstr>
      <vt:lpstr>BPIR Compliance</vt:lpstr>
      <vt:lpstr>PowerPoint Presentation</vt:lpstr>
      <vt:lpstr>Pathway to addressing Pain Points</vt:lpstr>
      <vt:lpstr>Pain Point Roadmap</vt:lpstr>
      <vt:lpstr>Pain Point Roadmap</vt:lpstr>
      <vt:lpstr>PowerPoint Presentation</vt:lpstr>
      <vt:lpstr>DSC Contract Budget</vt:lpstr>
      <vt:lpstr>PowerPoint Presentation</vt:lpstr>
      <vt:lpstr>Information Security</vt:lpstr>
      <vt:lpstr>PowerPoint Presentation</vt:lpstr>
      <vt:lpstr>Budget</vt:lpstr>
      <vt:lpstr>Budget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Clarke</dc:creator>
  <cp:lastModifiedBy>Michael Clarke</cp:lastModifiedBy>
  <cp:revision>10</cp:revision>
  <cp:lastPrinted>2025-12-03T11:48:41Z</cp:lastPrinted>
  <dcterms:created xsi:type="dcterms:W3CDTF">2025-05-15T10:04:05Z</dcterms:created>
  <dcterms:modified xsi:type="dcterms:W3CDTF">2025-12-04T09:28:36Z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0x010100036D3EC7FCDD5B4AA2B9509B862CC534</vt:lpwstr>
  </property>
  <property fmtid="{D5CDD505-2E9C-101B-9397-08002B2CF9AE}" pid="3" name="Document_x0020_Type">
    <vt:lpwstr/>
  </property>
  <property fmtid="{D5CDD505-2E9C-101B-9397-08002B2CF9AE}" pid="4" name="UnilyDocumentCategory">
    <vt:lpwstr/>
  </property>
  <property fmtid="{D5CDD505-2E9C-101B-9397-08002B2CF9AE}" pid="5" name="Document Type">
    <vt:lpwstr/>
  </property>
  <property fmtid="{D5CDD505-2E9C-101B-9397-08002B2CF9AE}" pid="6" name="MediaServiceImageTags">
    <vt:lpwstr/>
  </property>
  <property fmtid="{D5CDD505-2E9C-101B-9397-08002B2CF9AE}" pid="7" name="Document Category">
    <vt:lpwstr/>
  </property>
  <property fmtid="{D5CDD505-2E9C-101B-9397-08002B2CF9AE}" pid="8" name="Document_x0020_Category">
    <vt:lpwstr/>
  </property>
</Properties>
</file>