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00" r:id="rId5"/>
  </p:sldMasterIdLst>
  <p:notesMasterIdLst>
    <p:notesMasterId r:id="rId32"/>
  </p:notesMasterIdLst>
  <p:sldIdLst>
    <p:sldId id="2147482418" r:id="rId6"/>
    <p:sldId id="2147482381" r:id="rId7"/>
    <p:sldId id="2147482420" r:id="rId8"/>
    <p:sldId id="2147481509" r:id="rId9"/>
    <p:sldId id="2147482421" r:id="rId10"/>
    <p:sldId id="2147482398" r:id="rId11"/>
    <p:sldId id="2147482407" r:id="rId12"/>
    <p:sldId id="2147482411" r:id="rId13"/>
    <p:sldId id="2147482394" r:id="rId14"/>
    <p:sldId id="2147482390" r:id="rId15"/>
    <p:sldId id="2147482404" r:id="rId16"/>
    <p:sldId id="2147482408" r:id="rId17"/>
    <p:sldId id="2147482412" r:id="rId18"/>
    <p:sldId id="2147482417" r:id="rId19"/>
    <p:sldId id="2147482392" r:id="rId20"/>
    <p:sldId id="2147482400" r:id="rId21"/>
    <p:sldId id="2147482414" r:id="rId22"/>
    <p:sldId id="2147482409" r:id="rId23"/>
    <p:sldId id="2147482422" r:id="rId24"/>
    <p:sldId id="2147482395" r:id="rId25"/>
    <p:sldId id="2147482402" r:id="rId26"/>
    <p:sldId id="2147482399" r:id="rId27"/>
    <p:sldId id="2147482401" r:id="rId28"/>
    <p:sldId id="2147482405" r:id="rId29"/>
    <p:sldId id="2147481818" r:id="rId30"/>
    <p:sldId id="21474824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6909BD-5399-4CE0-9371-79AEB25F595B}">
          <p14:sldIdLst>
            <p14:sldId id="2147482418"/>
            <p14:sldId id="2147482381"/>
            <p14:sldId id="2147482420"/>
            <p14:sldId id="2147481509"/>
            <p14:sldId id="2147482421"/>
            <p14:sldId id="2147482398"/>
            <p14:sldId id="2147482407"/>
            <p14:sldId id="2147482411"/>
            <p14:sldId id="2147482394"/>
            <p14:sldId id="2147482390"/>
            <p14:sldId id="2147482404"/>
            <p14:sldId id="2147482408"/>
            <p14:sldId id="2147482412"/>
            <p14:sldId id="2147482417"/>
            <p14:sldId id="2147482392"/>
            <p14:sldId id="2147482400"/>
            <p14:sldId id="2147482414"/>
            <p14:sldId id="2147482409"/>
            <p14:sldId id="2147482422"/>
            <p14:sldId id="2147482395"/>
            <p14:sldId id="2147482402"/>
            <p14:sldId id="2147482399"/>
            <p14:sldId id="2147482401"/>
            <p14:sldId id="2147482405"/>
            <p14:sldId id="2147481818"/>
            <p14:sldId id="21474824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7C8112-5B15-46B5-80C4-73FC235ECADD}" name="Jade Lester" initials="JL" userId="S::Jade.Lester@xoserve.com::c855ea9c-3d61-478a-b021-dbfbd867633f" providerId="AD"/>
  <p188:author id="{5E7E5815-2297-56F2-2E09-B2FC4735E1CA}" name="Michael Clarke" initials="" userId="S::Michael.Clarke@xoserve.com::6ed5fb80-5af1-4adc-9fca-e0e6f22e75ec" providerId="AD"/>
  <p188:author id="{210D2517-360C-57F2-55F5-ADC2271A54F5}" name="Lee Eltherington" initials="LE" userId="S::Lee.Eltherington@xoserve.com::bb3b234a-7be0-4de6-8672-3faacc101b26" providerId="AD"/>
  <p188:author id="{3413EF45-9A3C-54E4-E9C3-D170AF33D276}" name="Clive Nicholas1" initials="" userId="S::Clive.Nicholas1@xoserve.com::2a9f2745-ce41-4707-877c-8314bb719585" providerId="AD"/>
  <p188:author id="{DFB6206A-7AD3-E295-4C75-57997C70E557}" name="James Rigby" initials="JR" userId="S::james.rigby@xoserve.com::7ade5d71-70eb-452f-8090-262cd4d9bd62" providerId="AD"/>
  <p188:author id="{76479986-3C93-F140-F085-AF52A2C6829C}" name="Emma Johnson" initials="EJ" userId="S::emma.johnson@xoserve.com::3b70fa5b-7281-4cf3-ab59-82b53e368538" providerId="AD"/>
  <p188:author id="{32103B8F-4228-2420-47A5-20228251CE19}" name="Michael Clarke" initials="MC" userId="S::michael.clarke@xoserve.com::6ed5fb80-5af1-4adc-9fca-e0e6f22e75ec" providerId="AD"/>
  <p188:author id="{42DD8ED7-735B-003C-4420-BF0453125E6A}" name="James Spicer" initials="JS" userId="S::james.spicer@xoserve.com::359ebc2a-b4e3-4324-a4aa-214fa4aec3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5AB"/>
    <a:srgbClr val="57BAE5"/>
    <a:srgbClr val="F5F7FF"/>
    <a:srgbClr val="6680FF"/>
    <a:srgbClr val="D1CFFE"/>
    <a:srgbClr val="379196"/>
    <a:srgbClr val="E65761"/>
    <a:srgbClr val="644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Clarke" userId="6ed5fb80-5af1-4adc-9fca-e0e6f22e75ec" providerId="ADAL" clId="{AE8710F7-6775-4E05-A001-C2B3C3A36F63}"/>
    <pc:docChg chg="undo custSel modSld">
      <pc:chgData name="Michael Clarke" userId="6ed5fb80-5af1-4adc-9fca-e0e6f22e75ec" providerId="ADAL" clId="{AE8710F7-6775-4E05-A001-C2B3C3A36F63}" dt="2025-10-22T13:22:11.003" v="7" actId="478"/>
      <pc:docMkLst>
        <pc:docMk/>
      </pc:docMkLst>
      <pc:sldChg chg="modNotesTx">
        <pc:chgData name="Michael Clarke" userId="6ed5fb80-5af1-4adc-9fca-e0e6f22e75ec" providerId="ADAL" clId="{AE8710F7-6775-4E05-A001-C2B3C3A36F63}" dt="2025-10-22T13:11:28.596" v="2" actId="20577"/>
        <pc:sldMkLst>
          <pc:docMk/>
          <pc:sldMk cId="53157862" sldId="2147482390"/>
        </pc:sldMkLst>
      </pc:sldChg>
      <pc:sldChg chg="modNotesTx">
        <pc:chgData name="Michael Clarke" userId="6ed5fb80-5af1-4adc-9fca-e0e6f22e75ec" providerId="ADAL" clId="{AE8710F7-6775-4E05-A001-C2B3C3A36F63}" dt="2025-10-22T13:11:46.376" v="4" actId="20577"/>
        <pc:sldMkLst>
          <pc:docMk/>
          <pc:sldMk cId="2655568653" sldId="2147482392"/>
        </pc:sldMkLst>
      </pc:sldChg>
      <pc:sldChg chg="modNotesTx">
        <pc:chgData name="Michael Clarke" userId="6ed5fb80-5af1-4adc-9fca-e0e6f22e75ec" providerId="ADAL" clId="{AE8710F7-6775-4E05-A001-C2B3C3A36F63}" dt="2025-10-22T13:11:20.240" v="1" actId="20577"/>
        <pc:sldMkLst>
          <pc:docMk/>
          <pc:sldMk cId="3271112361" sldId="2147482394"/>
        </pc:sldMkLst>
      </pc:sldChg>
      <pc:sldChg chg="modNotesTx">
        <pc:chgData name="Michael Clarke" userId="6ed5fb80-5af1-4adc-9fca-e0e6f22e75ec" providerId="ADAL" clId="{AE8710F7-6775-4E05-A001-C2B3C3A36F63}" dt="2025-10-22T13:11:57.993" v="5" actId="20577"/>
        <pc:sldMkLst>
          <pc:docMk/>
          <pc:sldMk cId="3526395354" sldId="2147482395"/>
        </pc:sldMkLst>
      </pc:sldChg>
      <pc:sldChg chg="modNotesTx">
        <pc:chgData name="Michael Clarke" userId="6ed5fb80-5af1-4adc-9fca-e0e6f22e75ec" providerId="ADAL" clId="{AE8710F7-6775-4E05-A001-C2B3C3A36F63}" dt="2025-10-22T13:11:12.916" v="0" actId="20577"/>
        <pc:sldMkLst>
          <pc:docMk/>
          <pc:sldMk cId="1091618151" sldId="2147482411"/>
        </pc:sldMkLst>
      </pc:sldChg>
      <pc:sldChg chg="modNotesTx">
        <pc:chgData name="Michael Clarke" userId="6ed5fb80-5af1-4adc-9fca-e0e6f22e75ec" providerId="ADAL" clId="{AE8710F7-6775-4E05-A001-C2B3C3A36F63}" dt="2025-10-22T13:11:40.283" v="3" actId="20577"/>
        <pc:sldMkLst>
          <pc:docMk/>
          <pc:sldMk cId="1043078302" sldId="2147482417"/>
        </pc:sldMkLst>
      </pc:sldChg>
      <pc:sldChg chg="addSp delSp mod">
        <pc:chgData name="Michael Clarke" userId="6ed5fb80-5af1-4adc-9fca-e0e6f22e75ec" providerId="ADAL" clId="{AE8710F7-6775-4E05-A001-C2B3C3A36F63}" dt="2025-10-22T13:22:11.003" v="7" actId="478"/>
        <pc:sldMkLst>
          <pc:docMk/>
          <pc:sldMk cId="1370718616" sldId="2147482418"/>
        </pc:sldMkLst>
        <pc:spChg chg="add del">
          <ac:chgData name="Michael Clarke" userId="6ed5fb80-5af1-4adc-9fca-e0e6f22e75ec" providerId="ADAL" clId="{AE8710F7-6775-4E05-A001-C2B3C3A36F63}" dt="2025-10-22T13:22:11.003" v="7" actId="478"/>
          <ac:spMkLst>
            <pc:docMk/>
            <pc:sldMk cId="1370718616" sldId="2147482418"/>
            <ac:spMk id="3" creationId="{47F4ACE3-8050-2CFA-1E7A-E4A21EB798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AD65E-2F8F-CA4E-B173-2D6B1E700175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9E95-9C13-8E49-BA78-5B172A4FD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47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95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43647-BCFD-9EAD-A336-61D4CD39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20580-A25C-8F67-EB74-3E25EB7E2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D48058-0B81-9182-8A76-B0675DDF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05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698C9-5086-FDCF-7C08-60D57704B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65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85827-C230-632A-BBCD-762C46886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5652C-478C-558B-904D-41BA0FAF8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8D65A-FC4A-0FBB-A449-344FA33A6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9F522-CE04-AB8A-913A-202CB1948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24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C9452-E761-AD73-50CA-75EDEA7C2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E9B83-0335-B71A-ED22-825E445E2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08EA4-8E00-04E1-F65E-66CC9F472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1E2F7-C458-4EFA-7F8E-C7E26F39B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8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C4FE5-F967-F0E7-ED7A-5776737C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F26DE-CAC7-D734-F7A1-93B3F57FD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D9FBF-4F4D-A4E0-8751-D7AC6728F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25C12-682D-3A55-E809-9491451A2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6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DF92B-43AD-2E03-2C70-320E05CD7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A6658-5710-E98D-1461-57D6690D8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D12E52-9409-B4F8-BF0B-7983157C7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A4750-3186-1AE4-17BA-F7EB88F57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70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38EEA-BA8A-936F-F7AB-02E15CEDD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A2396-7EA0-1F12-1385-A1238E5FA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98A41-DAD2-1A97-571C-CA0C1ABF6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8D985-17D2-D4E7-9338-42EE6F749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8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13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22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EFF2C-F979-7019-4FCA-5203F465B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47B819-1FE7-2A33-3A58-60A04ADB1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71EBC-C66D-57D6-5608-8953B4075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B7B2F-7F6E-138A-E993-8CDDB5CAD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860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9E95-9C13-8E49-BA78-5B172A4FD7B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349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F98E6-279B-C91B-D1A6-D0949522A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20B9E-C1FD-9999-0F6A-C5D1D96CC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2F937-7DC2-13DC-EC5B-417AECE0B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sz="105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576FF-EAF4-D67C-5DCB-52B6BB5C3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40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B99BF-8B02-C815-A6CE-C7466FA7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92DFD-96E4-C081-F3D8-DA1DB3EA5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A4FDC-E16D-F91A-A44D-995C0FDE2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05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34918-E1EC-A9EF-47C1-2ADDDBE69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8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5551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25356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9972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21944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18560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633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.xml"/><Relationship Id="rId7" Type="http://schemas.openxmlformats.org/officeDocument/2006/relationships/image" Target="../media/image3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AF157AC-DDBE-4E12-BBED-14AEE50C12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683835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F157AC-DDBE-4E12-BBED-14AEE50C12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oogle Shape;1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80001"/>
            <a:ext cx="10363200" cy="64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33"/>
          <p:cNvGrpSpPr/>
          <p:nvPr/>
        </p:nvGrpSpPr>
        <p:grpSpPr>
          <a:xfrm>
            <a:off x="0" y="0"/>
            <a:ext cx="12192000" cy="548680"/>
            <a:chOff x="0" y="0"/>
            <a:chExt cx="9144000" cy="411510"/>
          </a:xfrm>
        </p:grpSpPr>
        <p:pic>
          <p:nvPicPr>
            <p:cNvPr id="12" name="Google Shape;12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6584160" cy="411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59840" y="0"/>
              <a:ext cx="6584160" cy="4115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33"/>
          <p:cNvSpPr txBox="1">
            <a:spLocks noGrp="1"/>
          </p:cNvSpPr>
          <p:nvPr>
            <p:ph type="title"/>
          </p:nvPr>
        </p:nvSpPr>
        <p:spPr>
          <a:xfrm>
            <a:off x="480000" y="480000"/>
            <a:ext cx="109728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body" idx="1"/>
          </p:nvPr>
        </p:nvSpPr>
        <p:spPr>
          <a:xfrm>
            <a:off x="480000" y="1440000"/>
            <a:ext cx="11040000" cy="4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2962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91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962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91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962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91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962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91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ftr" idx="11"/>
          </p:nvPr>
        </p:nvSpPr>
        <p:spPr>
          <a:xfrm>
            <a:off x="480000" y="6336001"/>
            <a:ext cx="4356429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67" b="0" i="0" u="none" strike="noStrike" cap="non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3"/>
          <p:cNvSpPr/>
          <p:nvPr/>
        </p:nvSpPr>
        <p:spPr>
          <a:xfrm>
            <a:off x="7384274" y="-510649"/>
            <a:ext cx="1688057" cy="1347361"/>
          </a:xfrm>
          <a:prstGeom prst="hexagon">
            <a:avLst>
              <a:gd name="adj" fmla="val 37225"/>
              <a:gd name="vf" fmla="val 115470"/>
            </a:avLst>
          </a:prstGeom>
          <a:noFill/>
          <a:ln w="9525" cap="flat" cmpd="sng">
            <a:solidFill>
              <a:schemeClr val="lt1">
                <a:alpha val="49803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3"/>
          <p:cNvSpPr/>
          <p:nvPr/>
        </p:nvSpPr>
        <p:spPr>
          <a:xfrm>
            <a:off x="8307317" y="-699459"/>
            <a:ext cx="2109164" cy="1683477"/>
          </a:xfrm>
          <a:prstGeom prst="hexagon">
            <a:avLst>
              <a:gd name="adj" fmla="val 37225"/>
              <a:gd name="vf" fmla="val 115470"/>
            </a:avLst>
          </a:prstGeom>
          <a:noFill/>
          <a:ln w="9525" cap="flat" cmpd="sng">
            <a:solidFill>
              <a:schemeClr val="lt1">
                <a:alpha val="24705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3"/>
          <p:cNvSpPr/>
          <p:nvPr/>
        </p:nvSpPr>
        <p:spPr>
          <a:xfrm>
            <a:off x="2290128" y="6457640"/>
            <a:ext cx="1688057" cy="1347361"/>
          </a:xfrm>
          <a:prstGeom prst="hexagon">
            <a:avLst>
              <a:gd name="adj" fmla="val 37225"/>
              <a:gd name="vf" fmla="val 115470"/>
            </a:avLst>
          </a:prstGeom>
          <a:noFill/>
          <a:ln w="9525" cap="flat" cmpd="sng">
            <a:solidFill>
              <a:schemeClr val="accent1">
                <a:alpha val="49803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3"/>
          <p:cNvSpPr/>
          <p:nvPr/>
        </p:nvSpPr>
        <p:spPr>
          <a:xfrm>
            <a:off x="-1584853" y="6218725"/>
            <a:ext cx="5563037" cy="4440265"/>
          </a:xfrm>
          <a:prstGeom prst="hexagon">
            <a:avLst>
              <a:gd name="adj" fmla="val 37225"/>
              <a:gd name="vf" fmla="val 115470"/>
            </a:avLst>
          </a:prstGeom>
          <a:noFill/>
          <a:ln w="9525" cap="flat" cmpd="sng">
            <a:solidFill>
              <a:schemeClr val="accent1">
                <a:alpha val="24705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3"/>
          <p:cNvSpPr/>
          <p:nvPr/>
        </p:nvSpPr>
        <p:spPr>
          <a:xfrm>
            <a:off x="0" y="6749217"/>
            <a:ext cx="12192000" cy="18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279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09585" marR="0" lvl="0" indent="-40639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itchFamily="2" charset="2"/>
        <a:buChar char="§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8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0" r:id="rId2"/>
    <p:sldLayoutId id="2147483714" r:id="rId3"/>
    <p:sldLayoutId id="2147483715" r:id="rId4"/>
    <p:sldLayoutId id="2147483761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C0DB08-E591-24DA-5851-B4B291F7B9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Century Gothic" panose="020B0502020202020204" pitchFamily="34" charset="0"/>
              </a:rPr>
              <a:t>BP26 Draft 1 Q&amp;A - Welcome</a:t>
            </a:r>
            <a:endParaRPr lang="en-I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BA318BA-6620-D3A9-3753-45965CEF9C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>
                <a:latin typeface="Century Gothic" panose="020B0502020202020204" pitchFamily="34" charset="0"/>
              </a:rPr>
              <a:t>21 October 2025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47F4ACE3-8050-2CFA-1E7A-E4A21EB7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21 October 2025</a:t>
            </a:r>
          </a:p>
        </p:txBody>
      </p:sp>
    </p:spTree>
    <p:extLst>
      <p:ext uri="{BB962C8B-B14F-4D97-AF65-F5344CB8AC3E}">
        <p14:creationId xmlns:p14="http://schemas.microsoft.com/office/powerpoint/2010/main" val="137071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731DB-798F-D46F-B1B2-3AB0A52E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A9303B6-3BE0-E956-961C-5632CA9C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Trust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D3DF-1597-2533-8D39-7A5751CD1484}"/>
              </a:ext>
            </a:extLst>
          </p:cNvPr>
          <p:cNvSpPr txBox="1"/>
          <p:nvPr/>
        </p:nvSpPr>
        <p:spPr>
          <a:xfrm>
            <a:off x="392351" y="1253382"/>
            <a:ext cx="9918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Question 2: </a:t>
            </a:r>
            <a:r>
              <a:rPr lang="en-GB" b="1">
                <a:solidFill>
                  <a:srgbClr val="6680FF"/>
                </a:solidFill>
              </a:rPr>
              <a:t>Is there anything that can be added, changed, removed or elaborated upon in Draft 1 of BP26 to increase your trust in Xoserve?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F7428F-C441-8AB6-B393-D0E74D6E1ED7}"/>
              </a:ext>
            </a:extLst>
          </p:cNvPr>
          <p:cNvSpPr/>
          <p:nvPr/>
        </p:nvSpPr>
        <p:spPr>
          <a:xfrm>
            <a:off x="10535244" y="28294"/>
            <a:ext cx="1335505" cy="61254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Trust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A2767FBE-39AA-CF19-5869-0FEC6BF281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24632" y="2663272"/>
            <a:ext cx="2567976" cy="951985"/>
          </a:xfrm>
        </p:spPr>
        <p:txBody>
          <a:bodyPr/>
          <a:lstStyle/>
          <a:p>
            <a:r>
              <a:rPr lang="en-GB" sz="1400">
                <a:solidFill>
                  <a:schemeClr val="tx2"/>
                </a:solidFill>
              </a:rPr>
              <a:t>One customer felt the constituency costs did not always show how these align to benefits realised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5B8BA-B5BA-3B0C-5D8F-9461FEA1AACD}"/>
              </a:ext>
            </a:extLst>
          </p:cNvPr>
          <p:cNvSpPr txBox="1"/>
          <p:nvPr/>
        </p:nvSpPr>
        <p:spPr>
          <a:xfrm>
            <a:off x="1744670" y="2274452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chemeClr val="accent2"/>
                </a:solidFill>
              </a:rPr>
              <a:t>Cost / Benefit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AA240-0F95-769F-A86F-92DC9ACBCD38}"/>
              </a:ext>
            </a:extLst>
          </p:cNvPr>
          <p:cNvSpPr txBox="1"/>
          <p:nvPr/>
        </p:nvSpPr>
        <p:spPr>
          <a:xfrm>
            <a:off x="4828223" y="2254967"/>
            <a:ext cx="2617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chemeClr val="accent2"/>
                </a:solidFill>
              </a:rPr>
              <a:t>Governance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8FB798F-E180-D4B6-CB3B-6F4167FFAC41}"/>
              </a:ext>
            </a:extLst>
          </p:cNvPr>
          <p:cNvSpPr txBox="1">
            <a:spLocks/>
          </p:cNvSpPr>
          <p:nvPr/>
        </p:nvSpPr>
        <p:spPr>
          <a:xfrm>
            <a:off x="4391129" y="2663272"/>
            <a:ext cx="2635662" cy="1283138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tx2"/>
                </a:solidFill>
              </a:rPr>
              <a:t>One customer suggested the BP includes a clear governance structure and detail as to how this governance operate &amp;  makes decisions on investment proposal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2C64EFB-F936-A713-205A-CE0306FE3CE6}"/>
              </a:ext>
            </a:extLst>
          </p:cNvPr>
          <p:cNvSpPr txBox="1">
            <a:spLocks/>
          </p:cNvSpPr>
          <p:nvPr/>
        </p:nvSpPr>
        <p:spPr>
          <a:xfrm>
            <a:off x="1329568" y="4973044"/>
            <a:ext cx="2742880" cy="837016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tx2"/>
                </a:solidFill>
              </a:rPr>
              <a:t>One customer wanted to see Xoserve always strive for greater transparency at every given opportunity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2EB52-DAB7-C2A9-ABD8-D902E003B830}"/>
              </a:ext>
            </a:extLst>
          </p:cNvPr>
          <p:cNvSpPr txBox="1"/>
          <p:nvPr/>
        </p:nvSpPr>
        <p:spPr>
          <a:xfrm>
            <a:off x="1648320" y="4559415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chemeClr val="accent2"/>
                </a:solidFill>
              </a:rPr>
              <a:t>Transparency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3BA62D4-7ECD-2F46-D879-8288AD7ED8F9}"/>
              </a:ext>
            </a:extLst>
          </p:cNvPr>
          <p:cNvSpPr txBox="1">
            <a:spLocks/>
          </p:cNvSpPr>
          <p:nvPr/>
        </p:nvSpPr>
        <p:spPr>
          <a:xfrm>
            <a:off x="7355393" y="2663272"/>
            <a:ext cx="2518991" cy="1395822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tx2"/>
                </a:solidFill>
              </a:rPr>
              <a:t>One customer suggested having a dedicated section on what we asked to be delivered, and how Xoserve have either actioned this, or considered 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DD1A6B-6E70-C168-E065-E3082036EE3A}"/>
              </a:ext>
            </a:extLst>
          </p:cNvPr>
          <p:cNvSpPr txBox="1"/>
          <p:nvPr/>
        </p:nvSpPr>
        <p:spPr>
          <a:xfrm>
            <a:off x="8111584" y="2254967"/>
            <a:ext cx="1915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chemeClr val="accent2"/>
                </a:solidFill>
              </a:rPr>
              <a:t>Delivery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ED5F01-1DB8-56CA-C030-0859FBA288B5}"/>
              </a:ext>
            </a:extLst>
          </p:cNvPr>
          <p:cNvSpPr/>
          <p:nvPr/>
        </p:nvSpPr>
        <p:spPr>
          <a:xfrm>
            <a:off x="1155163" y="2220878"/>
            <a:ext cx="2895449" cy="20582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58B01C-2B36-826B-B7FF-FD3F09A97719}"/>
              </a:ext>
            </a:extLst>
          </p:cNvPr>
          <p:cNvSpPr/>
          <p:nvPr/>
        </p:nvSpPr>
        <p:spPr>
          <a:xfrm>
            <a:off x="4162166" y="2218088"/>
            <a:ext cx="2915315" cy="20610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1509050-76A3-CD94-4B77-D58E3ACCF72A}"/>
              </a:ext>
            </a:extLst>
          </p:cNvPr>
          <p:cNvSpPr txBox="1">
            <a:spLocks/>
          </p:cNvSpPr>
          <p:nvPr/>
        </p:nvSpPr>
        <p:spPr>
          <a:xfrm>
            <a:off x="4460135" y="4962397"/>
            <a:ext cx="2687198" cy="837016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tx2"/>
                </a:solidFill>
              </a:rPr>
              <a:t>One customer requested that consistent terminology be maintained throughout the next RIIO period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6187D5-F0C0-82A1-DDB1-94E3C73A7D6F}"/>
              </a:ext>
            </a:extLst>
          </p:cNvPr>
          <p:cNvSpPr txBox="1"/>
          <p:nvPr/>
        </p:nvSpPr>
        <p:spPr>
          <a:xfrm>
            <a:off x="4645661" y="4559415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chemeClr val="accent2"/>
                </a:solidFill>
              </a:rPr>
              <a:t>BP Terminology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B3AAA885-93BB-B7CD-E80B-6B6F0ABE3A53}"/>
              </a:ext>
            </a:extLst>
          </p:cNvPr>
          <p:cNvSpPr txBox="1">
            <a:spLocks/>
          </p:cNvSpPr>
          <p:nvPr/>
        </p:nvSpPr>
        <p:spPr>
          <a:xfrm>
            <a:off x="7395278" y="5006694"/>
            <a:ext cx="2687198" cy="837016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tx2"/>
                </a:solidFill>
              </a:rPr>
              <a:t>One customer appreciated a low ink BP but highlighted this was not included in draft 1’s resources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B5B739-22CD-4BB5-D9BA-076BB42C1C7F}"/>
              </a:ext>
            </a:extLst>
          </p:cNvPr>
          <p:cNvSpPr txBox="1"/>
          <p:nvPr/>
        </p:nvSpPr>
        <p:spPr>
          <a:xfrm>
            <a:off x="7580803" y="4559415"/>
            <a:ext cx="2417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chemeClr val="accent2"/>
                </a:solidFill>
              </a:rPr>
              <a:t>BP Documentation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5CA6AE4-8F61-A8C1-D4A6-1D5E14C39363}"/>
              </a:ext>
            </a:extLst>
          </p:cNvPr>
          <p:cNvSpPr/>
          <p:nvPr/>
        </p:nvSpPr>
        <p:spPr>
          <a:xfrm>
            <a:off x="7184795" y="2218087"/>
            <a:ext cx="2895449" cy="20610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C3DB5C7-9F5A-FC8F-7E9A-BF7B475BEDAA}"/>
              </a:ext>
            </a:extLst>
          </p:cNvPr>
          <p:cNvSpPr/>
          <p:nvPr/>
        </p:nvSpPr>
        <p:spPr>
          <a:xfrm>
            <a:off x="1155163" y="4454570"/>
            <a:ext cx="2895449" cy="15141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93BCB0D-CF86-5B61-0293-4C19568C81D7}"/>
              </a:ext>
            </a:extLst>
          </p:cNvPr>
          <p:cNvSpPr/>
          <p:nvPr/>
        </p:nvSpPr>
        <p:spPr>
          <a:xfrm>
            <a:off x="4162166" y="4467822"/>
            <a:ext cx="2895449" cy="14707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0AE606D-06CE-E2B6-4C17-A60526527613}"/>
              </a:ext>
            </a:extLst>
          </p:cNvPr>
          <p:cNvSpPr/>
          <p:nvPr/>
        </p:nvSpPr>
        <p:spPr>
          <a:xfrm>
            <a:off x="7169169" y="4467822"/>
            <a:ext cx="2895449" cy="14908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accent2"/>
              </a:solidFill>
            </a:endParaRPr>
          </a:p>
        </p:txBody>
      </p:sp>
      <p:sp>
        <p:nvSpPr>
          <p:cNvPr id="23" name="Date Placeholder 7">
            <a:extLst>
              <a:ext uri="{FF2B5EF4-FFF2-40B4-BE49-F238E27FC236}">
                <a16:creationId xmlns:a16="http://schemas.microsoft.com/office/drawing/2014/main" id="{50DA4F96-72E1-CD12-9E69-306561D59532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7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8CB89-FBEB-E253-DA0B-1555CFC7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B39E-E71E-C193-04F8-9A6C05C2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Trust - Q&amp;A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8760FA-4D27-1F7C-40AB-FDCD640E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8" y="2542480"/>
            <a:ext cx="1496957" cy="14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936B72-6EB8-D7FE-02B3-9887316C38DB}"/>
              </a:ext>
            </a:extLst>
          </p:cNvPr>
          <p:cNvSpPr/>
          <p:nvPr/>
        </p:nvSpPr>
        <p:spPr>
          <a:xfrm>
            <a:off x="10535244" y="28294"/>
            <a:ext cx="1335505" cy="61254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Trust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44E447-85BD-2F86-924E-AD4A17FB55AC}"/>
              </a:ext>
            </a:extLst>
          </p:cNvPr>
          <p:cNvSpPr txBox="1"/>
          <p:nvPr/>
        </p:nvSpPr>
        <p:spPr>
          <a:xfrm>
            <a:off x="2505497" y="2696461"/>
            <a:ext cx="92243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80FF"/>
              </a:buClr>
              <a:buFont typeface="+mj-lt"/>
              <a:buAutoNum type="arabicPeriod"/>
            </a:pPr>
            <a:r>
              <a:rPr lang="en-GB" sz="2200">
                <a:solidFill>
                  <a:schemeClr val="tx2"/>
                </a:solidFill>
              </a:rPr>
              <a:t>Have we interpreted your feedback correctly? </a:t>
            </a:r>
          </a:p>
          <a:p>
            <a:pPr marL="342900" indent="-342900">
              <a:buClr>
                <a:srgbClr val="6680FF"/>
              </a:buClr>
              <a:buFont typeface="+mj-lt"/>
              <a:buAutoNum type="arabicPeriod"/>
            </a:pPr>
            <a:endParaRPr lang="en-GB" sz="2200">
              <a:solidFill>
                <a:schemeClr val="tx2"/>
              </a:solidFill>
            </a:endParaRPr>
          </a:p>
          <a:p>
            <a:pPr marL="342900" indent="-342900">
              <a:buClr>
                <a:srgbClr val="6680FF"/>
              </a:buClr>
              <a:buFont typeface="+mj-lt"/>
              <a:buAutoNum type="arabicPeriod"/>
            </a:pPr>
            <a:r>
              <a:rPr lang="en-GB" sz="2200">
                <a:solidFill>
                  <a:schemeClr val="tx2"/>
                </a:solidFill>
              </a:rPr>
              <a:t>Do you have any further thoughts on what you have heard?</a:t>
            </a:r>
          </a:p>
          <a:p>
            <a:pPr>
              <a:buClr>
                <a:srgbClr val="6680FF"/>
              </a:buClr>
            </a:pPr>
            <a:endParaRPr lang="en-GB" sz="2200">
              <a:solidFill>
                <a:schemeClr val="tx2"/>
              </a:solidFill>
            </a:endParaRPr>
          </a:p>
          <a:p>
            <a:endParaRPr lang="en-GB" sz="2200"/>
          </a:p>
        </p:txBody>
      </p:sp>
      <p:sp>
        <p:nvSpPr>
          <p:cNvPr id="23" name="Date Placeholder 7">
            <a:extLst>
              <a:ext uri="{FF2B5EF4-FFF2-40B4-BE49-F238E27FC236}">
                <a16:creationId xmlns:a16="http://schemas.microsoft.com/office/drawing/2014/main" id="{530E69AF-2519-5CCB-A146-8352A058E044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5A6E6-10F6-3643-31FE-7D6AE323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6198F-C748-A56C-D71D-B21604FD05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33235" y="3663664"/>
            <a:ext cx="4484930" cy="1767773"/>
          </a:xfrm>
        </p:spPr>
        <p:txBody>
          <a:bodyPr/>
          <a:lstStyle/>
          <a:p>
            <a:pPr algn="r"/>
            <a:r>
              <a:rPr lang="en-US" sz="5400"/>
              <a:t>Innovate</a:t>
            </a:r>
          </a:p>
          <a:p>
            <a:pPr algn="r"/>
            <a:r>
              <a:rPr lang="en-US" sz="5400"/>
              <a:t>Feedback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B59EC4-7988-C0A8-EC69-FD4E5A6CE0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48982" y="928594"/>
            <a:ext cx="4369183" cy="2265743"/>
          </a:xfrm>
        </p:spPr>
        <p:txBody>
          <a:bodyPr/>
          <a:lstStyle/>
          <a:p>
            <a:pPr algn="r"/>
            <a:r>
              <a:rPr lang="en-IN" sz="13800">
                <a:solidFill>
                  <a:schemeClr val="accent5"/>
                </a:solidFill>
              </a:rPr>
              <a:t>03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630D16F-DC22-AB66-74C0-4076E9DA4083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71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F736-6074-3DA2-C31B-B3E54F14D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A8CE-7EAC-0222-E2E8-BF76D68E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Draft 1 Highlights – Innovate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05E6BFBB-070B-58F2-F980-1CA1437D92F5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58B8C-7F5D-2FF8-BB5D-02A92EAFECD1}"/>
              </a:ext>
            </a:extLst>
          </p:cNvPr>
          <p:cNvSpPr txBox="1"/>
          <p:nvPr/>
        </p:nvSpPr>
        <p:spPr>
          <a:xfrm>
            <a:off x="618480" y="1799555"/>
            <a:ext cx="5118041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600"/>
              <a:t>Providing data and system support to the UK’s first 100% hydrogen trial, enabling insights on billing, settlement, and system operability in a hydrogen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F1064-F055-2F2A-3CCF-BA18BCC5DA3A}"/>
              </a:ext>
            </a:extLst>
          </p:cNvPr>
          <p:cNvSpPr txBox="1"/>
          <p:nvPr/>
        </p:nvSpPr>
        <p:spPr>
          <a:xfrm>
            <a:off x="618481" y="1430223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chemeClr val="accent5"/>
                </a:solidFill>
                <a:latin typeface="Century Gothic"/>
                <a:cs typeface="Arial"/>
                <a:sym typeface="Arial"/>
              </a:rPr>
              <a:t>H100 (Hydrogen Trial)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EF463-8054-767A-5E3B-D4624E8B0A54}"/>
              </a:ext>
            </a:extLst>
          </p:cNvPr>
          <p:cNvSpPr txBox="1"/>
          <p:nvPr/>
        </p:nvSpPr>
        <p:spPr>
          <a:xfrm>
            <a:off x="628528" y="3246738"/>
            <a:ext cx="5118041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600"/>
              <a:t>Supporting the UK’s first non-propanated biomethane site, ensuring settlement and data exchange processes are ready for replication across the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D2123-675E-B998-1DAD-FA884C62D337}"/>
              </a:ext>
            </a:extLst>
          </p:cNvPr>
          <p:cNvSpPr txBox="1"/>
          <p:nvPr/>
        </p:nvSpPr>
        <p:spPr>
          <a:xfrm>
            <a:off x="618481" y="2907551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chemeClr val="accent5"/>
                </a:solidFill>
                <a:latin typeface="Century Gothic"/>
                <a:cs typeface="Arial"/>
                <a:sym typeface="Arial"/>
              </a:rPr>
              <a:t>Girvan (Biomethane Integration)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3C0C6-3838-6F52-49C8-D7843F8C70A9}"/>
              </a:ext>
            </a:extLst>
          </p:cNvPr>
          <p:cNvSpPr txBox="1"/>
          <p:nvPr/>
        </p:nvSpPr>
        <p:spPr>
          <a:xfrm>
            <a:off x="618480" y="4759329"/>
            <a:ext cx="5118041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600"/>
              <a:t>Jointly delivered with Gas Networks, quantifying CDSP impacts under scenarios for biomethane, 5%-20% hydrogen blends, and 100% hydrogen networks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7E047-7BCF-6A37-FBAA-AF331417430C}"/>
              </a:ext>
            </a:extLst>
          </p:cNvPr>
          <p:cNvSpPr txBox="1"/>
          <p:nvPr/>
        </p:nvSpPr>
        <p:spPr>
          <a:xfrm>
            <a:off x="618481" y="4389997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chemeClr val="accent5"/>
                </a:solidFill>
                <a:latin typeface="Century Gothic"/>
                <a:cs typeface="Arial"/>
                <a:sym typeface="Arial"/>
              </a:rPr>
              <a:t>Managing Different Gases (System Readiness)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880963-F955-5BCF-C927-6BF734FEA5D4}"/>
              </a:ext>
            </a:extLst>
          </p:cNvPr>
          <p:cNvSpPr txBox="1"/>
          <p:nvPr/>
        </p:nvSpPr>
        <p:spPr>
          <a:xfrm>
            <a:off x="6455481" y="1799555"/>
            <a:ext cx="5118041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600"/>
              <a:t>Supporting the team by data sharing and providing insights on settlement to support fair billing and accurate energy reconciliation in a multi-gas future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7A0AD-5EFF-4DB0-E235-B6BA35B6964B}"/>
              </a:ext>
            </a:extLst>
          </p:cNvPr>
          <p:cNvSpPr txBox="1"/>
          <p:nvPr/>
        </p:nvSpPr>
        <p:spPr>
          <a:xfrm>
            <a:off x="6455482" y="1430223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chemeClr val="accent5"/>
                </a:solidFill>
                <a:latin typeface="Century Gothic"/>
                <a:cs typeface="Arial"/>
                <a:sym typeface="Arial"/>
              </a:rPr>
              <a:t>Real Time Settlement Methodology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15D4C-174D-4F34-CAE0-350760BAC420}"/>
              </a:ext>
            </a:extLst>
          </p:cNvPr>
          <p:cNvSpPr txBox="1"/>
          <p:nvPr/>
        </p:nvSpPr>
        <p:spPr>
          <a:xfrm>
            <a:off x="6455481" y="3317365"/>
            <a:ext cx="5118041" cy="118494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600"/>
              <a:t>Embedding gas data in NESO’s RESP activity</a:t>
            </a:r>
          </a:p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600"/>
              <a:t>Evolve relationship with REA for optimising the biomethane process</a:t>
            </a:r>
          </a:p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E6AC75-FE32-299C-0282-5F5B4D019458}"/>
              </a:ext>
            </a:extLst>
          </p:cNvPr>
          <p:cNvSpPr txBox="1"/>
          <p:nvPr/>
        </p:nvSpPr>
        <p:spPr>
          <a:xfrm>
            <a:off x="6455482" y="2927792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chemeClr val="accent5"/>
                </a:solidFill>
                <a:latin typeface="Century Gothic"/>
                <a:cs typeface="Arial"/>
                <a:sym typeface="Arial"/>
              </a:rPr>
              <a:t>Data Initiatives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AA505-A12A-42FC-5D6E-073EBB3736E2}"/>
              </a:ext>
            </a:extLst>
          </p:cNvPr>
          <p:cNvSpPr txBox="1"/>
          <p:nvPr/>
        </p:nvSpPr>
        <p:spPr>
          <a:xfrm>
            <a:off x="6455481" y="4744307"/>
            <a:ext cx="5118041" cy="139268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600"/>
              <a:t>Being transparent to customers and the market throughout our pre-procurement stage enabled discovery of tools and other vendors to support Project Trident </a:t>
            </a:r>
          </a:p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AD57E4-CB7E-74DF-CE46-CE6173974912}"/>
              </a:ext>
            </a:extLst>
          </p:cNvPr>
          <p:cNvSpPr txBox="1"/>
          <p:nvPr/>
        </p:nvSpPr>
        <p:spPr>
          <a:xfrm>
            <a:off x="6455482" y="4354734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chemeClr val="accent5"/>
                </a:solidFill>
                <a:latin typeface="Century Gothic"/>
                <a:cs typeface="Arial"/>
                <a:sym typeface="Arial"/>
              </a:rPr>
              <a:t>Project Trident market engagement</a:t>
            </a:r>
          </a:p>
        </p:txBody>
      </p:sp>
    </p:spTree>
    <p:extLst>
      <p:ext uri="{BB962C8B-B14F-4D97-AF65-F5344CB8AC3E}">
        <p14:creationId xmlns:p14="http://schemas.microsoft.com/office/powerpoint/2010/main" val="297803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52C17-C483-72B9-353F-011D0FF60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7BC7E7-B73A-8A0E-B0A8-C503B24E87F2}"/>
              </a:ext>
            </a:extLst>
          </p:cNvPr>
          <p:cNvSpPr/>
          <p:nvPr/>
        </p:nvSpPr>
        <p:spPr>
          <a:xfrm>
            <a:off x="1128117" y="2672861"/>
            <a:ext cx="4388428" cy="17785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522315-8DDA-4CA9-01F4-AE69AAFFE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Artificial Intelligence</a:t>
            </a:r>
            <a:endParaRPr lang="en-I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189E05-CEE1-F240-1E71-19134EA7152C}"/>
              </a:ext>
            </a:extLst>
          </p:cNvPr>
          <p:cNvSpPr/>
          <p:nvPr/>
        </p:nvSpPr>
        <p:spPr>
          <a:xfrm>
            <a:off x="10535242" y="22040"/>
            <a:ext cx="1335505" cy="61254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Innovate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F25B-7138-6674-6FB6-C1FE19864901}"/>
              </a:ext>
            </a:extLst>
          </p:cNvPr>
          <p:cNvSpPr txBox="1"/>
          <p:nvPr/>
        </p:nvSpPr>
        <p:spPr>
          <a:xfrm>
            <a:off x="406977" y="1236602"/>
            <a:ext cx="1052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/>
              <a:t>Question 1: </a:t>
            </a:r>
            <a:r>
              <a:rPr lang="en-GB">
                <a:solidFill>
                  <a:srgbClr val="ED45AB"/>
                </a:solidFill>
              </a:rPr>
              <a:t>Thinking about the trade-off between innovation and risk, how would you like to see Xoserve use Artificial Intelligence to develop new/enhance existing CDSP services?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6F7B906-030E-EF26-4636-19E4422361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6189" y="2834463"/>
            <a:ext cx="4109775" cy="1697345"/>
          </a:xfrm>
        </p:spPr>
        <p:txBody>
          <a:bodyPr/>
          <a:lstStyle/>
          <a:p>
            <a:r>
              <a:rPr lang="en-GB" sz="1800"/>
              <a:t>Customers agreed that any introduction of AI must be safe, transparent, explainable whilst prioritising data security, regulatory compliance and robust testing.  </a:t>
            </a:r>
          </a:p>
          <a:p>
            <a:endParaRPr lang="en-GB" sz="1800"/>
          </a:p>
          <a:p>
            <a:endParaRPr lang="en-GB" sz="1800">
              <a:solidFill>
                <a:schemeClr val="accent5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A14B57-CE2A-A8B6-AE08-B1F6B90B4AFF}"/>
              </a:ext>
            </a:extLst>
          </p:cNvPr>
          <p:cNvSpPr/>
          <p:nvPr/>
        </p:nvSpPr>
        <p:spPr>
          <a:xfrm>
            <a:off x="6334838" y="2654439"/>
            <a:ext cx="4388428" cy="17785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D603B-25F5-3D85-1BE9-C50AF8C8B812}"/>
              </a:ext>
            </a:extLst>
          </p:cNvPr>
          <p:cNvSpPr txBox="1"/>
          <p:nvPr/>
        </p:nvSpPr>
        <p:spPr>
          <a:xfrm>
            <a:off x="6443504" y="2801202"/>
            <a:ext cx="42680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Xoserve’s focus should be on using AI to make internal efficiencies whilst ensuring any deployment of AI does not impact the critical timeline and objectives of Project Trident.</a:t>
            </a:r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C0D28E65-3518-2ECF-E474-07ECC1636C59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78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BAE4B-DD73-9951-DE1B-CA8914209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00E214-D8CA-980B-4463-F7F36B68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/>
              <a:t>Trends, Policies, Industry Developments</a:t>
            </a:r>
            <a:endParaRPr lang="en-IN" sz="3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3E306F-1AE8-6B8F-1B43-EC9166D974BD}"/>
              </a:ext>
            </a:extLst>
          </p:cNvPr>
          <p:cNvSpPr/>
          <p:nvPr/>
        </p:nvSpPr>
        <p:spPr>
          <a:xfrm>
            <a:off x="10535242" y="22040"/>
            <a:ext cx="1335505" cy="61254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Innovate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4E263-F306-3DB7-3597-920D4C482C93}"/>
              </a:ext>
            </a:extLst>
          </p:cNvPr>
          <p:cNvSpPr txBox="1"/>
          <p:nvPr/>
        </p:nvSpPr>
        <p:spPr>
          <a:xfrm>
            <a:off x="418638" y="1222314"/>
            <a:ext cx="1020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/>
              <a:t>Question 2: </a:t>
            </a:r>
            <a:r>
              <a:rPr lang="en-GB">
                <a:solidFill>
                  <a:srgbClr val="ED45AB"/>
                </a:solidFill>
              </a:rPr>
              <a:t>In your opinion, what are the most important trends, policies and industry developments that we should consider during the BP26 development cycle?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26F6793-0C2E-1BBE-C82C-22A3552C39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3881" y="4788954"/>
            <a:ext cx="2372608" cy="951985"/>
          </a:xfrm>
        </p:spPr>
        <p:txBody>
          <a:bodyPr/>
          <a:lstStyle/>
          <a:p>
            <a:r>
              <a:rPr lang="en-GB" sz="1400"/>
              <a:t>Code Reform should continue to be a key consideration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208CA-925A-B0F1-0BA5-03CEED77AE34}"/>
              </a:ext>
            </a:extLst>
          </p:cNvPr>
          <p:cNvSpPr txBox="1"/>
          <p:nvPr/>
        </p:nvSpPr>
        <p:spPr>
          <a:xfrm>
            <a:off x="1166344" y="4338686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rgbClr val="ED45AB"/>
                </a:solidFill>
              </a:rPr>
              <a:t>Code Reform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ACE90-44D7-4450-C4C7-23D55B8D1343}"/>
              </a:ext>
            </a:extLst>
          </p:cNvPr>
          <p:cNvSpPr txBox="1"/>
          <p:nvPr/>
        </p:nvSpPr>
        <p:spPr>
          <a:xfrm>
            <a:off x="1784756" y="2149573"/>
            <a:ext cx="2617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rgbClr val="ED45AB"/>
                </a:solidFill>
              </a:rPr>
              <a:t>Xoserve Focus 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5F50048-F8AC-C07E-C7A8-D848CC5F69AD}"/>
              </a:ext>
            </a:extLst>
          </p:cNvPr>
          <p:cNvSpPr txBox="1">
            <a:spLocks/>
          </p:cNvSpPr>
          <p:nvPr/>
        </p:nvSpPr>
        <p:spPr>
          <a:xfrm>
            <a:off x="1455054" y="2558200"/>
            <a:ext cx="2617304" cy="1283138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The key focus for Xoserve must be regulatory certainty and core delivery 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EFE99E3-4585-30C2-8176-7B4CF2331ABD}"/>
              </a:ext>
            </a:extLst>
          </p:cNvPr>
          <p:cNvSpPr txBox="1">
            <a:spLocks/>
          </p:cNvSpPr>
          <p:nvPr/>
        </p:nvSpPr>
        <p:spPr>
          <a:xfrm>
            <a:off x="7420225" y="2611681"/>
            <a:ext cx="2627541" cy="129072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One customer would like more information on how Xoserve will look to act on Ofgem's Strategic Direction Statement (SDS)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C0EBFA-0840-7FFE-CF55-58F9201DACF1}"/>
              </a:ext>
            </a:extLst>
          </p:cNvPr>
          <p:cNvSpPr txBox="1"/>
          <p:nvPr/>
        </p:nvSpPr>
        <p:spPr>
          <a:xfrm>
            <a:off x="7745223" y="2140084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rgbClr val="ED45AB"/>
                </a:solidFill>
              </a:rPr>
              <a:t>Ofgem’s SDS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4FAF49A-1537-7AED-6AFC-8ACF01AE6E34}"/>
              </a:ext>
            </a:extLst>
          </p:cNvPr>
          <p:cNvSpPr txBox="1">
            <a:spLocks/>
          </p:cNvSpPr>
          <p:nvPr/>
        </p:nvSpPr>
        <p:spPr>
          <a:xfrm>
            <a:off x="4336889" y="2558403"/>
            <a:ext cx="2814259" cy="1395822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Xoserve should continue to make data available, accessible, and user friendly, recognising that Xoserve is looking at delivering a ‘Data Best Practice’ readiness activity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63F3-E49B-2F5C-837D-12B87AD070C0}"/>
              </a:ext>
            </a:extLst>
          </p:cNvPr>
          <p:cNvSpPr txBox="1"/>
          <p:nvPr/>
        </p:nvSpPr>
        <p:spPr>
          <a:xfrm>
            <a:off x="4667334" y="2149573"/>
            <a:ext cx="2297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rgbClr val="ED45AB"/>
                </a:solidFill>
              </a:rPr>
              <a:t>Data Best Practice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F20CE5-E200-383F-1BD1-BA0D328D0CE1}"/>
              </a:ext>
            </a:extLst>
          </p:cNvPr>
          <p:cNvSpPr/>
          <p:nvPr/>
        </p:nvSpPr>
        <p:spPr>
          <a:xfrm>
            <a:off x="854110" y="4246351"/>
            <a:ext cx="2724783" cy="18429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C498CF-D866-1402-7F5B-C177B7A39F3D}"/>
              </a:ext>
            </a:extLst>
          </p:cNvPr>
          <p:cNvSpPr/>
          <p:nvPr/>
        </p:nvSpPr>
        <p:spPr>
          <a:xfrm>
            <a:off x="1268793" y="2093209"/>
            <a:ext cx="2915315" cy="20610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E7ECE12-FCC3-1D58-0550-FD8A598A4D7D}"/>
              </a:ext>
            </a:extLst>
          </p:cNvPr>
          <p:cNvSpPr txBox="1">
            <a:spLocks/>
          </p:cNvSpPr>
          <p:nvPr/>
        </p:nvSpPr>
        <p:spPr>
          <a:xfrm>
            <a:off x="7353628" y="4748760"/>
            <a:ext cx="3769897" cy="1547447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One customer said Xoserve should consider any impacts to CDSP systems if a Hydrogen code is developed whilst also looking at what the developments in biomethane, hydrogen, and alternative gases could mean for the industry.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19E48-5501-D955-13F1-78437F578F86}"/>
              </a:ext>
            </a:extLst>
          </p:cNvPr>
          <p:cNvSpPr txBox="1"/>
          <p:nvPr/>
        </p:nvSpPr>
        <p:spPr>
          <a:xfrm>
            <a:off x="8120583" y="4338686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rgbClr val="ED45AB"/>
                </a:solidFill>
              </a:rPr>
              <a:t>Alternative Gases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C54AAB-68D6-53D1-3440-9CD7AF528976}"/>
              </a:ext>
            </a:extLst>
          </p:cNvPr>
          <p:cNvSpPr/>
          <p:nvPr/>
        </p:nvSpPr>
        <p:spPr>
          <a:xfrm>
            <a:off x="4271325" y="2093208"/>
            <a:ext cx="2895449" cy="20610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EDC09F-F884-AD21-DF41-4601AF97F0B7}"/>
              </a:ext>
            </a:extLst>
          </p:cNvPr>
          <p:cNvSpPr/>
          <p:nvPr/>
        </p:nvSpPr>
        <p:spPr>
          <a:xfrm>
            <a:off x="7245821" y="2093208"/>
            <a:ext cx="2895449" cy="20582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A864A6-FC02-1C4B-9566-FEF7D7DE620A}"/>
              </a:ext>
            </a:extLst>
          </p:cNvPr>
          <p:cNvSpPr/>
          <p:nvPr/>
        </p:nvSpPr>
        <p:spPr>
          <a:xfrm>
            <a:off x="7353628" y="4254186"/>
            <a:ext cx="3669414" cy="18049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2EADDF9-3B47-F625-23DC-BF219FEC0B48}"/>
              </a:ext>
            </a:extLst>
          </p:cNvPr>
          <p:cNvSpPr txBox="1">
            <a:spLocks/>
          </p:cNvSpPr>
          <p:nvPr/>
        </p:nvSpPr>
        <p:spPr>
          <a:xfrm>
            <a:off x="3717791" y="4748759"/>
            <a:ext cx="3534001" cy="131039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One customer believes that although the industry's transition to Code Manager is important, the primary focus should be on the successful delivery of Project Trident, until Ofgem have made a formal decision.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8FA6BF-3E71-E440-7357-20A2B19C91DF}"/>
              </a:ext>
            </a:extLst>
          </p:cNvPr>
          <p:cNvSpPr txBox="1"/>
          <p:nvPr/>
        </p:nvSpPr>
        <p:spPr>
          <a:xfrm>
            <a:off x="4508278" y="4338686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rgbClr val="ED45AB"/>
                </a:solidFill>
              </a:rPr>
              <a:t>Code Manager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A201E0-AB49-5A75-4BF3-EA1A11DBB173}"/>
              </a:ext>
            </a:extLst>
          </p:cNvPr>
          <p:cNvSpPr/>
          <p:nvPr/>
        </p:nvSpPr>
        <p:spPr>
          <a:xfrm>
            <a:off x="3699933" y="4267123"/>
            <a:ext cx="3534001" cy="181212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5" name="Date Placeholder 7">
            <a:extLst>
              <a:ext uri="{FF2B5EF4-FFF2-40B4-BE49-F238E27FC236}">
                <a16:creationId xmlns:a16="http://schemas.microsoft.com/office/drawing/2014/main" id="{AC943015-B6EE-25E4-DD2D-94945DA22CBA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68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EE656-2F23-AAF6-CD7C-863269D6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6E05CA-F9A2-47C9-EE1F-4E11804A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Additional key themes</a:t>
            </a:r>
            <a:endParaRPr lang="en-I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748E76-BB71-7350-0258-B3AD787CC6C3}"/>
              </a:ext>
            </a:extLst>
          </p:cNvPr>
          <p:cNvSpPr/>
          <p:nvPr/>
        </p:nvSpPr>
        <p:spPr>
          <a:xfrm>
            <a:off x="10535242" y="22040"/>
            <a:ext cx="1335505" cy="61254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Innovate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BBA70A7-419E-657F-8EC6-AA50BD946437}"/>
              </a:ext>
            </a:extLst>
          </p:cNvPr>
          <p:cNvSpPr txBox="1">
            <a:spLocks/>
          </p:cNvSpPr>
          <p:nvPr/>
        </p:nvSpPr>
        <p:spPr>
          <a:xfrm>
            <a:off x="926272" y="1854436"/>
            <a:ext cx="4828272" cy="1190215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One customer has asked for detailed explanations of clear steps and updates taken, and wanted to understand more about the timings of procurement and the preferred option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5B299-A1DB-9985-9C26-774A8992449C}"/>
              </a:ext>
            </a:extLst>
          </p:cNvPr>
          <p:cNvSpPr txBox="1"/>
          <p:nvPr/>
        </p:nvSpPr>
        <p:spPr>
          <a:xfrm>
            <a:off x="2206733" y="1460720"/>
            <a:ext cx="226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b="0">
                <a:solidFill>
                  <a:srgbClr val="ED45AB"/>
                </a:solidFill>
              </a:rPr>
              <a:t>Project Trident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3EA06A-AFBD-19FD-6344-46F2B9CE535E}"/>
              </a:ext>
            </a:extLst>
          </p:cNvPr>
          <p:cNvSpPr/>
          <p:nvPr/>
        </p:nvSpPr>
        <p:spPr>
          <a:xfrm>
            <a:off x="760018" y="1361533"/>
            <a:ext cx="4969964" cy="19612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1E9F6A1-EB4D-7A32-131B-3F7C56C3AFB4}"/>
              </a:ext>
            </a:extLst>
          </p:cNvPr>
          <p:cNvSpPr txBox="1">
            <a:spLocks/>
          </p:cNvSpPr>
          <p:nvPr/>
        </p:nvSpPr>
        <p:spPr>
          <a:xfrm>
            <a:off x="6037728" y="1830685"/>
            <a:ext cx="4938448" cy="2265560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One customer raised concerns with the potential risks associated with transitioning away from the current contract holder adding that any disruption to critical systems / processes, could risk Transporters and Shippers breaching their Licence Conditions.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D3420-B2B6-E27A-465E-CFF04003AA40}"/>
              </a:ext>
            </a:extLst>
          </p:cNvPr>
          <p:cNvSpPr txBox="1"/>
          <p:nvPr/>
        </p:nvSpPr>
        <p:spPr>
          <a:xfrm>
            <a:off x="6815474" y="1460720"/>
            <a:ext cx="3378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algn="ctr"/>
            <a:r>
              <a:rPr lang="en-GB" b="0">
                <a:solidFill>
                  <a:srgbClr val="ED45AB"/>
                </a:solidFill>
              </a:rPr>
              <a:t>DSC+ Contract Expiry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6E01B3-0D98-A47D-2553-38CA213B5E9F}"/>
              </a:ext>
            </a:extLst>
          </p:cNvPr>
          <p:cNvSpPr/>
          <p:nvPr/>
        </p:nvSpPr>
        <p:spPr>
          <a:xfrm>
            <a:off x="5927931" y="1351485"/>
            <a:ext cx="5125252" cy="19612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CEF5FAC-64B9-EBFE-F691-B3B9C22C6E73}"/>
              </a:ext>
            </a:extLst>
          </p:cNvPr>
          <p:cNvSpPr txBox="1">
            <a:spLocks/>
          </p:cNvSpPr>
          <p:nvPr/>
        </p:nvSpPr>
        <p:spPr>
          <a:xfrm>
            <a:off x="949584" y="4104920"/>
            <a:ext cx="10107733" cy="193871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One customer felt there were inconsistencies in 3 areas: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600" b="1"/>
              <a:t>Significant Monetised Benefits</a:t>
            </a:r>
            <a:r>
              <a:rPr lang="en-GB" sz="1600"/>
              <a:t>: Some AI benefits are mentioned without context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600" b="1"/>
              <a:t>Significant Monetised Risks</a:t>
            </a:r>
            <a:r>
              <a:rPr lang="en-GB" sz="1600"/>
              <a:t>: Make clear that licence non-compliance relates to GT’s not Xoserve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600" b="1"/>
              <a:t>Implementation of Data Best Practice</a:t>
            </a:r>
            <a:r>
              <a:rPr lang="en-GB" sz="1600"/>
              <a:t>: Refers to all data being assessed, however as Shippers own most of the data and are not subject to Data Best Practice obligations placed on GT’s, there may be limitations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563D7-E8D2-60DD-A5B9-786727A83FF0}"/>
              </a:ext>
            </a:extLst>
          </p:cNvPr>
          <p:cNvSpPr txBox="1"/>
          <p:nvPr/>
        </p:nvSpPr>
        <p:spPr>
          <a:xfrm>
            <a:off x="2260846" y="3615602"/>
            <a:ext cx="769521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algn="ctr"/>
            <a:r>
              <a:rPr lang="en-GB" b="0">
                <a:solidFill>
                  <a:srgbClr val="ED45AB"/>
                </a:solidFill>
              </a:rPr>
              <a:t>CDSP Service Development Investment Proposal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BFBB53-0665-7417-BB30-640970CCB896}"/>
              </a:ext>
            </a:extLst>
          </p:cNvPr>
          <p:cNvSpPr/>
          <p:nvPr/>
        </p:nvSpPr>
        <p:spPr>
          <a:xfrm>
            <a:off x="760018" y="3458480"/>
            <a:ext cx="10373552" cy="25303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14D1D737-5A00-02C7-57C4-6A35D7A5AEFE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2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106B-B054-A9A6-751E-D2446F629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3661-637A-35D8-C972-F2FF1720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Innovate - Q&amp;A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CA1907-3AA8-A346-0CB1-9034E65A37FC}"/>
              </a:ext>
            </a:extLst>
          </p:cNvPr>
          <p:cNvSpPr txBox="1">
            <a:spLocks/>
          </p:cNvSpPr>
          <p:nvPr/>
        </p:nvSpPr>
        <p:spPr>
          <a:xfrm>
            <a:off x="1040296" y="2115639"/>
            <a:ext cx="10111407" cy="2626722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/>
          </a:p>
          <a:p>
            <a:endParaRPr lang="en-GB" sz="2400"/>
          </a:p>
          <a:p>
            <a:endParaRPr lang="en-GB" sz="24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3CF6AD-7D25-9271-E2EC-F13778DF14A2}"/>
              </a:ext>
            </a:extLst>
          </p:cNvPr>
          <p:cNvSpPr/>
          <p:nvPr/>
        </p:nvSpPr>
        <p:spPr>
          <a:xfrm>
            <a:off x="10535242" y="22040"/>
            <a:ext cx="1335505" cy="61254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Innovate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2FED4-CFE5-25E8-DBE7-C099C8983C8C}"/>
              </a:ext>
            </a:extLst>
          </p:cNvPr>
          <p:cNvSpPr txBox="1"/>
          <p:nvPr/>
        </p:nvSpPr>
        <p:spPr>
          <a:xfrm>
            <a:off x="2431700" y="2454697"/>
            <a:ext cx="9224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D45AB"/>
              </a:buClr>
              <a:buFont typeface="+mj-lt"/>
              <a:buAutoNum type="arabicPeriod"/>
            </a:pPr>
            <a:r>
              <a:rPr lang="en-GB" sz="2200">
                <a:solidFill>
                  <a:schemeClr val="tx2"/>
                </a:solidFill>
              </a:rPr>
              <a:t>Have we interpreted your feedback correctly? </a:t>
            </a:r>
          </a:p>
          <a:p>
            <a:pPr marL="342900" indent="-342900">
              <a:buClr>
                <a:srgbClr val="ED45AB"/>
              </a:buClr>
              <a:buFont typeface="+mj-lt"/>
              <a:buAutoNum type="arabicPeriod"/>
            </a:pPr>
            <a:endParaRPr lang="en-GB" sz="2200">
              <a:solidFill>
                <a:schemeClr val="tx2"/>
              </a:solidFill>
            </a:endParaRPr>
          </a:p>
          <a:p>
            <a:pPr marL="342900" indent="-342900">
              <a:buClr>
                <a:srgbClr val="ED45AB"/>
              </a:buClr>
              <a:buFont typeface="+mj-lt"/>
              <a:buAutoNum type="arabicPeriod"/>
            </a:pPr>
            <a:r>
              <a:rPr lang="en-GB" sz="2200">
                <a:solidFill>
                  <a:schemeClr val="tx2"/>
                </a:solidFill>
              </a:rPr>
              <a:t>Do you have any further thoughts on what you have heard?</a:t>
            </a:r>
          </a:p>
          <a:p>
            <a:pPr>
              <a:buClr>
                <a:srgbClr val="ED45AB"/>
              </a:buClr>
            </a:pPr>
            <a:endParaRPr lang="en-GB" sz="2200">
              <a:solidFill>
                <a:schemeClr val="tx2"/>
              </a:solidFill>
            </a:endParaRPr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443EFA63-2A54-E6C9-BA85-158A10B60A66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7DE7E-D0E9-A4DB-61E4-88F4E1B10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15" y="2338089"/>
            <a:ext cx="1335505" cy="13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15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51908-5D21-2FEC-7FDD-C153D4B2E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1C653-7933-1C7D-2E84-2486739C5A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33235" y="3663664"/>
            <a:ext cx="4484930" cy="1767773"/>
          </a:xfrm>
        </p:spPr>
        <p:txBody>
          <a:bodyPr/>
          <a:lstStyle/>
          <a:p>
            <a:pPr algn="r"/>
            <a:r>
              <a:rPr lang="en-US" sz="5400"/>
              <a:t> Deliver Feedback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A37DF8-B0C2-B2A6-A6DB-2A797C731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48982" y="928594"/>
            <a:ext cx="4369183" cy="2265743"/>
          </a:xfrm>
        </p:spPr>
        <p:txBody>
          <a:bodyPr/>
          <a:lstStyle/>
          <a:p>
            <a:pPr algn="r"/>
            <a:r>
              <a:rPr lang="en-IN" sz="1380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E11F70-A4D6-9140-CC96-9CBC0A090EFC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03DA7-287D-FC9A-D871-8B9C02831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1937-403E-C7AC-F2B7-54BB2DB2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Draft 1 Highlights – Deliver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488BBCAA-FB9F-0428-414C-C49CF7BC6D15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E3781-7C66-5CE4-DCFE-CD2AB6CEE5B5}"/>
              </a:ext>
            </a:extLst>
          </p:cNvPr>
          <p:cNvSpPr txBox="1"/>
          <p:nvPr/>
        </p:nvSpPr>
        <p:spPr>
          <a:xfrm>
            <a:off x="777969" y="4287844"/>
            <a:ext cx="5118041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Maintaining vendor support across the estate, reducing technical and operational risk and allowing for a smooth and efficient transition to the future platform.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0CBDEB-45B8-22A9-F2D4-78047795B3AD}"/>
              </a:ext>
            </a:extLst>
          </p:cNvPr>
          <p:cNvSpPr txBox="1"/>
          <p:nvPr/>
        </p:nvSpPr>
        <p:spPr>
          <a:xfrm>
            <a:off x="777970" y="3918323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rgbClr val="57BAE5"/>
                </a:solidFill>
                <a:latin typeface="Century Gothic"/>
                <a:cs typeface="Arial"/>
                <a:sym typeface="Arial"/>
              </a:rPr>
              <a:t>UK Link Sustain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27582-4E4C-75DB-386B-B416D0FE7513}"/>
              </a:ext>
            </a:extLst>
          </p:cNvPr>
          <p:cNvSpPr txBox="1"/>
          <p:nvPr/>
        </p:nvSpPr>
        <p:spPr>
          <a:xfrm>
            <a:off x="6402591" y="3139260"/>
            <a:ext cx="5118041" cy="65402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Migration to the cloud network (CIX)</a:t>
            </a:r>
          </a:p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Ongoing support for industry participants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BA9011-4E36-4480-5E9D-27D2104077E5}"/>
              </a:ext>
            </a:extLst>
          </p:cNvPr>
          <p:cNvSpPr txBox="1"/>
          <p:nvPr/>
        </p:nvSpPr>
        <p:spPr>
          <a:xfrm>
            <a:off x="6285634" y="2769928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rgbClr val="57BAE5"/>
                </a:solidFill>
                <a:latin typeface="Century Gothic"/>
                <a:cs typeface="Arial"/>
                <a:sym typeface="Arial"/>
              </a:rPr>
              <a:t>Information Exchange Roadmap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246F1C-B828-8185-8308-2F263D94563E}"/>
              </a:ext>
            </a:extLst>
          </p:cNvPr>
          <p:cNvSpPr txBox="1"/>
          <p:nvPr/>
        </p:nvSpPr>
        <p:spPr>
          <a:xfrm>
            <a:off x="6402591" y="4287844"/>
            <a:ext cx="5118041" cy="171585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Supporting DSC code and non-code services</a:t>
            </a:r>
            <a:endParaRPr lang="en-US" sz="1600"/>
          </a:p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Data Discovery Platform (DDP) visualisation and data provision services</a:t>
            </a:r>
          </a:p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Retail Energy Code change development responsibilities</a:t>
            </a:r>
          </a:p>
          <a:p>
            <a:pPr marL="380365" indent="-380365" defTabSz="121917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9318F4-4B6E-900E-2C71-417E97C2BAA0}"/>
              </a:ext>
            </a:extLst>
          </p:cNvPr>
          <p:cNvSpPr txBox="1"/>
          <p:nvPr/>
        </p:nvSpPr>
        <p:spPr>
          <a:xfrm>
            <a:off x="6285634" y="3918323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rgbClr val="57BAE5"/>
                </a:solidFill>
                <a:latin typeface="Century Gothic"/>
                <a:cs typeface="Arial"/>
                <a:sym typeface="Arial"/>
              </a:rPr>
              <a:t>General Change Investment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0565A-5A9D-40CE-940C-C8BEE055945B}"/>
              </a:ext>
            </a:extLst>
          </p:cNvPr>
          <p:cNvSpPr txBox="1"/>
          <p:nvPr/>
        </p:nvSpPr>
        <p:spPr>
          <a:xfrm>
            <a:off x="777969" y="1825875"/>
            <a:ext cx="5118041" cy="93871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285750" indent="-285750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Test Assurance </a:t>
            </a:r>
          </a:p>
          <a:p>
            <a:pPr marL="285750" indent="-285750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Measures That Matter </a:t>
            </a:r>
          </a:p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16B24-6AE5-B73E-ADE1-7C9898F4503F}"/>
              </a:ext>
            </a:extLst>
          </p:cNvPr>
          <p:cNvSpPr txBox="1"/>
          <p:nvPr/>
        </p:nvSpPr>
        <p:spPr>
          <a:xfrm>
            <a:off x="777970" y="1486688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rgbClr val="57BAE5"/>
                </a:solidFill>
                <a:latin typeface="Century Gothic"/>
                <a:cs typeface="Arial"/>
                <a:sym typeface="Arial"/>
              </a:rPr>
              <a:t>Enhanced Assurance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F96D5-F82F-610F-0AF0-CBE346DC6D54}"/>
              </a:ext>
            </a:extLst>
          </p:cNvPr>
          <p:cNvSpPr txBox="1"/>
          <p:nvPr/>
        </p:nvSpPr>
        <p:spPr>
          <a:xfrm>
            <a:off x="777969" y="3139260"/>
            <a:ext cx="5118041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Delivering solutions to UK Link pain points not in scope of Project Trident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58A1B-4AE5-AA75-3222-2549229F969E}"/>
              </a:ext>
            </a:extLst>
          </p:cNvPr>
          <p:cNvSpPr txBox="1"/>
          <p:nvPr/>
        </p:nvSpPr>
        <p:spPr>
          <a:xfrm>
            <a:off x="777970" y="2769928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chemeClr val="accent3"/>
                </a:solidFill>
                <a:latin typeface="Century Gothic"/>
                <a:cs typeface="Arial"/>
                <a:sym typeface="Arial"/>
              </a:rPr>
              <a:t>CDSP Service Enhancement Programme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5574C3-A5A1-D662-6637-92F79F3CB9E0}"/>
              </a:ext>
            </a:extLst>
          </p:cNvPr>
          <p:cNvSpPr txBox="1"/>
          <p:nvPr/>
        </p:nvSpPr>
        <p:spPr>
          <a:xfrm>
            <a:off x="6402591" y="1825875"/>
            <a:ext cx="5118041" cy="65402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Customer Engagement Team</a:t>
            </a:r>
          </a:p>
          <a:p>
            <a:pPr marL="380365" indent="-380365" defTabSz="121917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/>
              <a:t>Service Managers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FAA651-E730-A61F-E065-E781B52C14E1}"/>
              </a:ext>
            </a:extLst>
          </p:cNvPr>
          <p:cNvSpPr txBox="1"/>
          <p:nvPr/>
        </p:nvSpPr>
        <p:spPr>
          <a:xfrm>
            <a:off x="6285634" y="1486688"/>
            <a:ext cx="53595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spcAft>
                <a:spcPts val="300"/>
              </a:spcAft>
              <a:buClr>
                <a:srgbClr val="000000"/>
              </a:buClr>
            </a:pPr>
            <a:r>
              <a:rPr lang="en-GB" sz="1600" b="1" kern="0">
                <a:solidFill>
                  <a:srgbClr val="57BAE5"/>
                </a:solidFill>
                <a:latin typeface="Century Gothic"/>
                <a:cs typeface="Arial"/>
                <a:sym typeface="Arial"/>
              </a:rPr>
              <a:t>Dedicated departments </a:t>
            </a:r>
          </a:p>
        </p:txBody>
      </p:sp>
    </p:spTree>
    <p:extLst>
      <p:ext uri="{BB962C8B-B14F-4D97-AF65-F5344CB8AC3E}">
        <p14:creationId xmlns:p14="http://schemas.microsoft.com/office/powerpoint/2010/main" val="223620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282A-C60F-3EAC-9512-94F12CB2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7C95D-F45D-E141-C940-B91D0FA3E7A8}"/>
              </a:ext>
            </a:extLst>
          </p:cNvPr>
          <p:cNvSpPr txBox="1"/>
          <p:nvPr/>
        </p:nvSpPr>
        <p:spPr>
          <a:xfrm>
            <a:off x="433279" y="1589450"/>
            <a:ext cx="5979298" cy="373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chemeClr val="tx2"/>
                </a:solidFill>
              </a:rPr>
              <a:t>To provide a summary of the consultation findings and customer feedback received to date</a:t>
            </a:r>
          </a:p>
          <a:p>
            <a:pPr marL="342900" indent="-342900">
              <a:buFont typeface="+mj-lt"/>
              <a:buAutoNum type="arabicPeriod"/>
            </a:pPr>
            <a:endParaRPr lang="en-GB" sz="200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chemeClr val="tx2"/>
                </a:solidFill>
              </a:rPr>
              <a:t>To play back our understanding of the customer feedback</a:t>
            </a:r>
          </a:p>
          <a:p>
            <a:pPr marL="342900" indent="-342900">
              <a:buFont typeface="+mj-lt"/>
              <a:buAutoNum type="arabicPeriod"/>
            </a:pPr>
            <a:endParaRPr lang="en-GB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chemeClr val="tx2"/>
                </a:solidFill>
              </a:rPr>
              <a:t>To give customers opportunity to provide any additional thoughts prior to the preparation of BP26 Draft 2 (to be published on 24 November)</a:t>
            </a:r>
          </a:p>
          <a:p>
            <a:endParaRPr lang="en-GB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>
              <a:solidFill>
                <a:schemeClr val="tx2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GB">
              <a:solidFill>
                <a:schemeClr val="tx2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020948-0CAB-EA1F-1A4B-53C6E895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4270" y="1351734"/>
            <a:ext cx="4704396" cy="33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EE879AEB-96C3-4BF9-DFAE-B511E874F657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7CCB-8F0A-2576-F894-87667B99B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0901B4-FEB0-8C8E-00CC-C65B02F1A8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398" y="1873103"/>
            <a:ext cx="4964180" cy="4259790"/>
          </a:xfrm>
        </p:spPr>
        <p:txBody>
          <a:bodyPr>
            <a:noAutofit/>
          </a:bodyPr>
          <a:lstStyle/>
          <a:p>
            <a:endParaRPr lang="en-GB" sz="1800">
              <a:solidFill>
                <a:schemeClr val="tx2"/>
              </a:solidFill>
            </a:endParaRPr>
          </a:p>
          <a:p>
            <a:pPr marL="342900" indent="-342900">
              <a:buClr>
                <a:srgbClr val="57BAE5"/>
              </a:buClr>
              <a:buAutoNum type="alphaLcParenR"/>
            </a:pPr>
            <a:r>
              <a:rPr lang="en-GB">
                <a:solidFill>
                  <a:schemeClr val="tx2"/>
                </a:solidFill>
              </a:rPr>
              <a:t>Use existing DSC committees, asking the relevant group the relevant questions</a:t>
            </a:r>
          </a:p>
          <a:p>
            <a:pPr marL="342900" indent="-342900">
              <a:buClr>
                <a:srgbClr val="57BAE5"/>
              </a:buClr>
              <a:buAutoNum type="alphaLcParenR"/>
            </a:pPr>
            <a:endParaRPr lang="en-GB">
              <a:solidFill>
                <a:schemeClr val="tx2"/>
              </a:solidFill>
            </a:endParaRPr>
          </a:p>
          <a:p>
            <a:pPr marL="342900" indent="-342900">
              <a:buClr>
                <a:srgbClr val="57BAE5"/>
              </a:buClr>
              <a:buAutoNum type="alphaLcParenR"/>
            </a:pPr>
            <a:r>
              <a:rPr lang="en-GB">
                <a:solidFill>
                  <a:schemeClr val="tx2"/>
                </a:solidFill>
              </a:rPr>
              <a:t>Choose either Change Management Committee (ChMC) or Contract Management Committee (CoMC) as ‘decision-maker</a:t>
            </a:r>
          </a:p>
          <a:p>
            <a:pPr marL="342900" indent="-342900">
              <a:buClr>
                <a:srgbClr val="57BAE5"/>
              </a:buClr>
              <a:buAutoNum type="alphaLcParenR"/>
            </a:pPr>
            <a:endParaRPr lang="en-GB">
              <a:solidFill>
                <a:schemeClr val="tx2"/>
              </a:solidFill>
            </a:endParaRPr>
          </a:p>
          <a:p>
            <a:pPr marL="342900" indent="-342900">
              <a:buClr>
                <a:srgbClr val="57BAE5"/>
              </a:buClr>
              <a:buAutoNum type="alphaLcParenR"/>
            </a:pPr>
            <a:r>
              <a:rPr lang="en-GB">
                <a:solidFill>
                  <a:schemeClr val="tx2"/>
                </a:solidFill>
              </a:rPr>
              <a:t>Have a combined ‘sub-group’ of CoMC and ChMC representatives to bring the required Customer expertise together to make decisions</a:t>
            </a:r>
          </a:p>
          <a:p>
            <a:pPr marL="342900" indent="-342900">
              <a:buClr>
                <a:srgbClr val="57BAE5"/>
              </a:buClr>
              <a:buAutoNum type="alphaLcParenR"/>
            </a:pPr>
            <a:endParaRPr lang="en-GB">
              <a:solidFill>
                <a:schemeClr val="tx2"/>
              </a:solidFill>
            </a:endParaRPr>
          </a:p>
          <a:p>
            <a:pPr marL="342900" indent="-342900">
              <a:buClr>
                <a:srgbClr val="57BAE5"/>
              </a:buClr>
              <a:buAutoNum type="alphaLcParenR"/>
            </a:pPr>
            <a:r>
              <a:rPr lang="en-GB">
                <a:solidFill>
                  <a:schemeClr val="tx2"/>
                </a:solidFill>
              </a:rPr>
              <a:t>Something else (please specify)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6F9402-475D-8258-6246-AB3B6B3F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CDSP Service Enhancement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D69F96-048F-C3EC-6AAA-EA757CF6EBAE}"/>
              </a:ext>
            </a:extLst>
          </p:cNvPr>
          <p:cNvSpPr/>
          <p:nvPr/>
        </p:nvSpPr>
        <p:spPr>
          <a:xfrm>
            <a:off x="10535242" y="22040"/>
            <a:ext cx="1335505" cy="6125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Deliver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381DB2-F4B5-ED8E-2589-F1DF00A5C59F}"/>
              </a:ext>
            </a:extLst>
          </p:cNvPr>
          <p:cNvSpPr/>
          <p:nvPr/>
        </p:nvSpPr>
        <p:spPr>
          <a:xfrm>
            <a:off x="5606980" y="2012080"/>
            <a:ext cx="5948624" cy="1112957"/>
          </a:xfrm>
          <a:prstGeom prst="roundRect">
            <a:avLst/>
          </a:prstGeom>
          <a:solidFill>
            <a:srgbClr val="57BAE5">
              <a:alpha val="50196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3AC4A-D3C0-D894-8748-0211C480AEC4}"/>
              </a:ext>
            </a:extLst>
          </p:cNvPr>
          <p:cNvSpPr txBox="1"/>
          <p:nvPr/>
        </p:nvSpPr>
        <p:spPr>
          <a:xfrm>
            <a:off x="5756250" y="2044292"/>
            <a:ext cx="558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One customer suggested creating a combined ‘sub-group’ of CoMC / ChMC reps, offering the balance of operational and contractual considerations when overseeing, and approving work packages.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903C9A-D2B2-9C79-86E5-921033059B87}"/>
              </a:ext>
            </a:extLst>
          </p:cNvPr>
          <p:cNvSpPr/>
          <p:nvPr/>
        </p:nvSpPr>
        <p:spPr>
          <a:xfrm>
            <a:off x="5570009" y="3378706"/>
            <a:ext cx="6096127" cy="1322817"/>
          </a:xfrm>
          <a:prstGeom prst="roundRect">
            <a:avLst/>
          </a:prstGeom>
          <a:solidFill>
            <a:srgbClr val="57BAE5">
              <a:alpha val="50196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7D8B3-0B82-9B7E-153C-C83304B53C1D}"/>
              </a:ext>
            </a:extLst>
          </p:cNvPr>
          <p:cNvSpPr txBox="1"/>
          <p:nvPr/>
        </p:nvSpPr>
        <p:spPr>
          <a:xfrm>
            <a:off x="5675971" y="3366484"/>
            <a:ext cx="6000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One customer suggested a hybrid, using either CoMC or ChMC for decisions on the CDSP Enhancement Programme that fall clearly within remit, whilst establishing a separate, dedicated Stakeholder Group for decisions specific to Project Trident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A9FD13-88DF-4B6E-97A6-B37919776302}"/>
              </a:ext>
            </a:extLst>
          </p:cNvPr>
          <p:cNvSpPr/>
          <p:nvPr/>
        </p:nvSpPr>
        <p:spPr>
          <a:xfrm>
            <a:off x="5570009" y="4960268"/>
            <a:ext cx="6086079" cy="830997"/>
          </a:xfrm>
          <a:prstGeom prst="roundRect">
            <a:avLst/>
          </a:prstGeom>
          <a:solidFill>
            <a:srgbClr val="57BAE5">
              <a:alpha val="50196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B1843-ABF5-4C93-E501-B9BCB6F7D317}"/>
              </a:ext>
            </a:extLst>
          </p:cNvPr>
          <p:cNvSpPr txBox="1"/>
          <p:nvPr/>
        </p:nvSpPr>
        <p:spPr>
          <a:xfrm>
            <a:off x="5702784" y="4965388"/>
            <a:ext cx="5967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One customer emphasised it is crucial Xoserve maintains a strong emphasis on the core CDSP services to ensure continued reliability and performance.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39EA1-0B0D-E31A-3CED-B1991E59E0EB}"/>
              </a:ext>
            </a:extLst>
          </p:cNvPr>
          <p:cNvSpPr txBox="1"/>
          <p:nvPr/>
        </p:nvSpPr>
        <p:spPr>
          <a:xfrm>
            <a:off x="321253" y="1275286"/>
            <a:ext cx="948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/>
                </a:solidFill>
              </a:rPr>
              <a:t>Question: </a:t>
            </a:r>
            <a:r>
              <a:rPr lang="en-GB" b="1">
                <a:solidFill>
                  <a:srgbClr val="57BAE5"/>
                </a:solidFill>
              </a:rPr>
              <a:t>In your opinion, what would be the best approach to the governance of this programme?</a:t>
            </a:r>
          </a:p>
        </p:txBody>
      </p:sp>
      <p:sp>
        <p:nvSpPr>
          <p:cNvPr id="20" name="Date Placeholder 7">
            <a:extLst>
              <a:ext uri="{FF2B5EF4-FFF2-40B4-BE49-F238E27FC236}">
                <a16:creationId xmlns:a16="http://schemas.microsoft.com/office/drawing/2014/main" id="{8B83FE62-65D8-5E4A-2E1D-B9D54922F559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9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08EA-AFE3-A5AF-F43B-7F927D7E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 - Q&amp;A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546BF7-0E3E-80B4-61A6-7AB03A4CD778}"/>
              </a:ext>
            </a:extLst>
          </p:cNvPr>
          <p:cNvSpPr/>
          <p:nvPr/>
        </p:nvSpPr>
        <p:spPr>
          <a:xfrm>
            <a:off x="10535242" y="22040"/>
            <a:ext cx="1335505" cy="6125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Deliver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CE7BA-57C9-18C7-E4D9-78B809C4FC7F}"/>
              </a:ext>
            </a:extLst>
          </p:cNvPr>
          <p:cNvSpPr txBox="1"/>
          <p:nvPr/>
        </p:nvSpPr>
        <p:spPr>
          <a:xfrm>
            <a:off x="2431700" y="2454697"/>
            <a:ext cx="9224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7BAE5"/>
              </a:buClr>
              <a:buFont typeface="+mj-lt"/>
              <a:buAutoNum type="arabicPeriod"/>
            </a:pPr>
            <a:r>
              <a:rPr lang="en-GB" sz="2200">
                <a:solidFill>
                  <a:schemeClr val="tx2"/>
                </a:solidFill>
              </a:rPr>
              <a:t>Have we interpreted your feedback correctly? </a:t>
            </a:r>
          </a:p>
          <a:p>
            <a:pPr marL="342900" indent="-342900">
              <a:buClr>
                <a:srgbClr val="57BAE5"/>
              </a:buClr>
              <a:buFont typeface="+mj-lt"/>
              <a:buAutoNum type="arabicPeriod"/>
            </a:pPr>
            <a:endParaRPr lang="en-GB" sz="2200">
              <a:solidFill>
                <a:schemeClr val="tx2"/>
              </a:solidFill>
            </a:endParaRPr>
          </a:p>
          <a:p>
            <a:pPr marL="342900" indent="-342900">
              <a:buClr>
                <a:srgbClr val="57BAE5"/>
              </a:buClr>
              <a:buFont typeface="+mj-lt"/>
              <a:buAutoNum type="arabicPeriod"/>
            </a:pPr>
            <a:r>
              <a:rPr lang="en-GB" sz="2200">
                <a:solidFill>
                  <a:schemeClr val="tx2"/>
                </a:solidFill>
              </a:rPr>
              <a:t>Do you have any further thoughts on what you have heard?</a:t>
            </a:r>
          </a:p>
          <a:p>
            <a:pPr>
              <a:buClr>
                <a:srgbClr val="57BAE5"/>
              </a:buClr>
            </a:pPr>
            <a:endParaRPr lang="en-GB" sz="2200">
              <a:solidFill>
                <a:schemeClr val="tx2"/>
              </a:solidFill>
            </a:endParaRPr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90551AC4-35D9-E372-38D3-08123AC76A88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A0A38-3465-FC7F-559D-90506F5C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3" y="2393042"/>
            <a:ext cx="1335505" cy="122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2B058-039D-CEB6-1217-12BAC7B4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11FB3-6753-2F9A-9760-92304B0FE1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9044" y="3663664"/>
            <a:ext cx="5229121" cy="1767773"/>
          </a:xfrm>
        </p:spPr>
        <p:txBody>
          <a:bodyPr/>
          <a:lstStyle/>
          <a:p>
            <a:pPr algn="r"/>
            <a:r>
              <a:rPr lang="en-US" sz="5400"/>
              <a:t>Independent Assurance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E7A13-165E-03C8-B373-C9FAEDF4A5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48982" y="928594"/>
            <a:ext cx="4369183" cy="2265743"/>
          </a:xfrm>
        </p:spPr>
        <p:txBody>
          <a:bodyPr/>
          <a:lstStyle/>
          <a:p>
            <a:pPr algn="r"/>
            <a:r>
              <a:rPr lang="en-IN" sz="138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41EF5757-AECB-F18C-B1B7-135773883B82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68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2821-27B5-71D7-CB54-68A085959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EE7640-045E-B0BA-B255-BDB9A8C523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464" y="1313228"/>
            <a:ext cx="4178004" cy="4721812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2"/>
                </a:solidFill>
              </a:rPr>
              <a:t>Xoserve scored </a:t>
            </a:r>
            <a:r>
              <a:rPr lang="en-GB" sz="1400" b="1">
                <a:solidFill>
                  <a:schemeClr val="tx2"/>
                </a:solidFill>
              </a:rPr>
              <a:t>70% </a:t>
            </a:r>
            <a:r>
              <a:rPr lang="en-GB" sz="1400">
                <a:solidFill>
                  <a:schemeClr val="tx2"/>
                </a:solidFill>
              </a:rPr>
              <a:t>on the standard metric and </a:t>
            </a:r>
            <a:r>
              <a:rPr lang="en-GB" sz="1400" b="1">
                <a:solidFill>
                  <a:schemeClr val="tx2"/>
                </a:solidFill>
              </a:rPr>
              <a:t>89% </a:t>
            </a:r>
            <a:r>
              <a:rPr lang="en-GB" sz="1400">
                <a:solidFill>
                  <a:schemeClr val="tx2"/>
                </a:solidFill>
              </a:rPr>
              <a:t>on the adjusted compliance score for its first draft of BP26.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2"/>
                </a:solidFill>
              </a:rPr>
              <a:t>This high score can be attributed to the fact that the BP has incorporated feedback received during the BP25 Assurance Review (e.g. the inclusion of a standardised Cost Benefit Analysis (CBA) methodology across Investment Proposals (IPs)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2"/>
                </a:solidFill>
              </a:rPr>
              <a:t>Room for improvement on IPs, including:</a:t>
            </a:r>
          </a:p>
          <a:p>
            <a:pPr marL="361950" lvl="1" indent="-171450" defTabSz="179388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2"/>
                </a:solidFill>
              </a:rPr>
              <a:t>Review of the updated Trident IP, which was not available for review in Draft 1</a:t>
            </a:r>
          </a:p>
          <a:p>
            <a:pPr marL="361950" lvl="1" indent="-171450" defTabSz="179388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2"/>
                </a:solidFill>
              </a:rPr>
              <a:t>Articulating impact on service and performance and risk of delivery across each considered option </a:t>
            </a:r>
          </a:p>
          <a:p>
            <a:pPr marL="361950" lvl="1" indent="-171450" defTabSz="179388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2"/>
                </a:solidFill>
              </a:rPr>
              <a:t>Quantifying the expected impact on S&amp;O where applicable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F1AC30-0EB4-6E19-EE91-B8371C88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BPIR report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B3EBE6-A68C-330D-5163-2AEFF180A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68" y="1137084"/>
            <a:ext cx="7153052" cy="4722211"/>
          </a:xfrm>
          <a:prstGeom prst="rect">
            <a:avLst/>
          </a:prstGeom>
        </p:spPr>
      </p:pic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2840FE28-A75D-E57C-A2D9-40A6E80D2D43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12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CDAD3-07F2-3547-6B93-675DC3AB4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0453E0-2108-1478-1A19-77EDE49496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4636" y="1303317"/>
            <a:ext cx="4337436" cy="4709249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>
                <a:solidFill>
                  <a:schemeClr val="tx2"/>
                </a:solidFill>
              </a:rPr>
              <a:t>41 of 46 </a:t>
            </a:r>
            <a:r>
              <a:rPr lang="en-GB" sz="1300">
                <a:solidFill>
                  <a:schemeClr val="tx2"/>
                </a:solidFill>
              </a:rPr>
              <a:t>findings</a:t>
            </a:r>
            <a:r>
              <a:rPr lang="en-GB" sz="1300" b="1">
                <a:solidFill>
                  <a:schemeClr val="tx2"/>
                </a:solidFill>
              </a:rPr>
              <a:t> (89%) </a:t>
            </a:r>
            <a:r>
              <a:rPr lang="en-GB" sz="1300">
                <a:solidFill>
                  <a:schemeClr val="tx2"/>
                </a:solidFill>
              </a:rPr>
              <a:t>to have been closed, demonstrating strong commitment for Xoserve to implement the recommendations and improve its performance and efficiency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3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2"/>
                </a:solidFill>
              </a:rPr>
              <a:t>Of those items assessed as partially open: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2"/>
                </a:solidFill>
              </a:rPr>
              <a:t>Financial &amp; operational reporting: awaiting completion of ‘Enhanced Assurance’ and ‘Measures that Matter’ project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2"/>
                </a:solidFill>
              </a:rPr>
              <a:t>Contract strategy: findings and recommendations still being explored by Xoserve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2"/>
                </a:solidFill>
              </a:rPr>
              <a:t>Customer reporting: data and reporting strategy is being implemented and pending completion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30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2"/>
                </a:solidFill>
              </a:rPr>
              <a:t>A potential next step would be to re-benchmark performance now delivery is complete to understand the impact delivered and also understand how Xoserve now performs against peers whose performance may have also changed since the 2023 review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1219A0-48E8-7C21-70C9-702E5D91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ERIX report 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8CC9D-B81B-E8AF-C31C-A4584517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27" y="1002890"/>
            <a:ext cx="7055942" cy="478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1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EDE6E-24BB-3664-A830-B85B068C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772E0-FA26-2962-0030-E842D2630B31}"/>
              </a:ext>
            </a:extLst>
          </p:cNvPr>
          <p:cNvSpPr txBox="1">
            <a:spLocks/>
          </p:cNvSpPr>
          <p:nvPr/>
        </p:nvSpPr>
        <p:spPr>
          <a:xfrm>
            <a:off x="1524000" y="2732102"/>
            <a:ext cx="9144000" cy="6968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/>
              <a:t>Questions?</a:t>
            </a:r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1A6F685D-668D-FA5C-DF8A-61355D2CC185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3C4A2-F32D-5858-3B8E-EBA626C7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23" y="3537229"/>
            <a:ext cx="45910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7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059EF-55AD-0070-020B-A1503BA74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AFC1-2BA8-12A1-6ECB-96E548E5BB93}"/>
              </a:ext>
            </a:extLst>
          </p:cNvPr>
          <p:cNvSpPr txBox="1">
            <a:spLocks/>
          </p:cNvSpPr>
          <p:nvPr/>
        </p:nvSpPr>
        <p:spPr>
          <a:xfrm>
            <a:off x="1524000" y="2732102"/>
            <a:ext cx="9144000" cy="6968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/>
              <a:t>Close &amp; Thank you</a:t>
            </a:r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D91AA976-7FFF-7B34-B46E-3806CF4D8E96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D8BEC-D54D-0F29-DBDA-D268C999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23" y="3537229"/>
            <a:ext cx="45910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60ED5-2E13-6548-C697-FD9B1F949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A938-CA34-31AF-6C00-F6C2BDBE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21452-6F2F-CBB2-BF2F-4B287408D542}"/>
              </a:ext>
            </a:extLst>
          </p:cNvPr>
          <p:cNvSpPr txBox="1"/>
          <p:nvPr/>
        </p:nvSpPr>
        <p:spPr>
          <a:xfrm>
            <a:off x="211845" y="1251353"/>
            <a:ext cx="6994288" cy="39524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/>
              <a:t>Welcome – </a:t>
            </a:r>
            <a:r>
              <a:rPr lang="en-US" sz="1900">
                <a:solidFill>
                  <a:schemeClr val="accent5"/>
                </a:solidFill>
              </a:rPr>
              <a:t>Jade Lester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/>
              <a:t>Customer Feedback – </a:t>
            </a:r>
            <a:r>
              <a:rPr lang="en-US" sz="1900">
                <a:solidFill>
                  <a:schemeClr val="accent5"/>
                </a:solidFill>
              </a:rPr>
              <a:t>James Rigby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/>
              <a:t>Trust – </a:t>
            </a:r>
            <a:r>
              <a:rPr lang="en-US" sz="1900">
                <a:solidFill>
                  <a:schemeClr val="accent5"/>
                </a:solidFill>
              </a:rPr>
              <a:t>James Spicer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/>
              <a:t>Innovate – </a:t>
            </a:r>
            <a:r>
              <a:rPr lang="en-US" sz="1900">
                <a:solidFill>
                  <a:schemeClr val="accent5"/>
                </a:solidFill>
              </a:rPr>
              <a:t>Clive Nicholas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/>
              <a:t>Deliver – </a:t>
            </a:r>
            <a:r>
              <a:rPr lang="en-US" sz="1900">
                <a:solidFill>
                  <a:schemeClr val="accent5"/>
                </a:solidFill>
              </a:rPr>
              <a:t>Dave Turpin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/>
              <a:t>Independent Assurance – </a:t>
            </a:r>
            <a:r>
              <a:rPr lang="en-US" sz="1900">
                <a:solidFill>
                  <a:schemeClr val="accent5"/>
                </a:solidFill>
              </a:rPr>
              <a:t>Mark Jobson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2"/>
                </a:solidFill>
              </a:rPr>
              <a:t>Final Q&amp;A – </a:t>
            </a:r>
            <a:r>
              <a:rPr lang="en-US" sz="1900">
                <a:solidFill>
                  <a:schemeClr val="accent5"/>
                </a:solidFill>
              </a:rPr>
              <a:t>All 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/>
              <a:t>Close and Next Steps </a:t>
            </a:r>
            <a:r>
              <a:rPr lang="en-US" sz="1900" kern="1200">
                <a:latin typeface="+mn-lt"/>
                <a:ea typeface="+mn-ea"/>
                <a:cs typeface="+mn-cs"/>
              </a:rPr>
              <a:t>–</a:t>
            </a:r>
            <a:r>
              <a:rPr lang="en-US"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900">
                <a:solidFill>
                  <a:schemeClr val="accent5"/>
                </a:solidFill>
              </a:rPr>
              <a:t>Steve Brittan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5AD75-EE81-2141-A6D8-B07B29DB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0" r="6473" b="-3"/>
          <a:stretch>
            <a:fillRect/>
          </a:stretch>
        </p:blipFill>
        <p:spPr>
          <a:xfrm>
            <a:off x="7259198" y="1235892"/>
            <a:ext cx="4670716" cy="3782412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  <a:noFill/>
        </p:spPr>
      </p:pic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41D357F8-E639-BC91-C4AD-538577087B44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7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314DA-EE9D-329A-7D61-EFDA24FE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1A0CF-1D2D-0874-2AE9-88BC21348F2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33235" y="3663664"/>
            <a:ext cx="4484930" cy="1767773"/>
          </a:xfrm>
        </p:spPr>
        <p:txBody>
          <a:bodyPr/>
          <a:lstStyle/>
          <a:p>
            <a:pPr algn="r"/>
            <a:r>
              <a:rPr lang="en-US" sz="5400"/>
              <a:t>Customer Feedback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1EE8E1-F5B1-A249-25DE-F6169F838E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48982" y="928594"/>
            <a:ext cx="4369183" cy="2265743"/>
          </a:xfrm>
        </p:spPr>
        <p:txBody>
          <a:bodyPr/>
          <a:lstStyle/>
          <a:p>
            <a:pPr algn="r"/>
            <a:r>
              <a:rPr lang="en-IN" sz="13800">
                <a:solidFill>
                  <a:srgbClr val="F5F7FF"/>
                </a:solidFill>
              </a:rPr>
              <a:t>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7CE0C-1377-FADB-0D96-007E7702E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041" y="5416271"/>
            <a:ext cx="4591050" cy="647700"/>
          </a:xfrm>
          <a:prstGeom prst="rect">
            <a:avLst/>
          </a:prstGeom>
        </p:spPr>
      </p:pic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31F94BA4-A3FA-4FB0-88B3-DD5509CEB80C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8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F9699-1CB1-C3BD-D79B-A086C2E9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3F0E-1362-7CFC-D841-6A343C9A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Engagement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0982F-6DD0-F03F-A7AE-2AE44457115F}"/>
              </a:ext>
            </a:extLst>
          </p:cNvPr>
          <p:cNvSpPr txBox="1"/>
          <p:nvPr/>
        </p:nvSpPr>
        <p:spPr>
          <a:xfrm>
            <a:off x="433279" y="1589450"/>
            <a:ext cx="6761348" cy="36933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We have carried out a range of activities during the BP26 cycle so far, aimed at informing, promoting and taking your views about our Business Plan development:</a:t>
            </a:r>
          </a:p>
          <a:p>
            <a:endParaRPr lang="en-GB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b="1">
                <a:solidFill>
                  <a:schemeClr val="tx2"/>
                </a:solidFill>
              </a:rPr>
              <a:t>15 </a:t>
            </a:r>
            <a:r>
              <a:rPr lang="en-GB" sz="1600">
                <a:solidFill>
                  <a:schemeClr val="tx2"/>
                </a:solidFill>
              </a:rPr>
              <a:t>bilateral meetings</a:t>
            </a:r>
          </a:p>
          <a:p>
            <a:pPr marL="285750" indent="-285750">
              <a:buFont typeface="Arial"/>
              <a:buChar char="•"/>
            </a:pPr>
            <a:r>
              <a:rPr lang="en-GB" sz="1600">
                <a:solidFill>
                  <a:schemeClr val="tx2"/>
                </a:solidFill>
              </a:rPr>
              <a:t>BP26 Draft 1 and all associated documents published online, receiving </a:t>
            </a:r>
            <a:r>
              <a:rPr lang="en-GB" sz="1600" b="1">
                <a:solidFill>
                  <a:schemeClr val="tx2"/>
                </a:solidFill>
              </a:rPr>
              <a:t>over 550 views</a:t>
            </a:r>
          </a:p>
          <a:p>
            <a:pPr marL="285750" indent="-285750">
              <a:buFont typeface="Arial"/>
              <a:buChar char="•"/>
            </a:pPr>
            <a:r>
              <a:rPr lang="en-GB" sz="1600">
                <a:solidFill>
                  <a:schemeClr val="tx2"/>
                </a:solidFill>
              </a:rPr>
              <a:t>Hosted Customer Strategy Day (attended by </a:t>
            </a:r>
            <a:r>
              <a:rPr lang="en-GB" sz="1600" b="1">
                <a:solidFill>
                  <a:schemeClr val="tx2"/>
                </a:solidFill>
              </a:rPr>
              <a:t>34 customers and stakeholders</a:t>
            </a:r>
            <a:r>
              <a:rPr lang="en-GB" sz="1600">
                <a:solidFill>
                  <a:schemeClr val="tx2"/>
                </a:solidFill>
              </a:rPr>
              <a:t>)</a:t>
            </a:r>
            <a:endParaRPr lang="en-GB" sz="1600" b="1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>
                <a:solidFill>
                  <a:schemeClr val="tx2"/>
                </a:solidFill>
              </a:rPr>
              <a:t>Presented regular updates in CoMC</a:t>
            </a:r>
          </a:p>
          <a:p>
            <a:pPr marL="285750" indent="-285750">
              <a:buFont typeface="Arial"/>
              <a:buChar char="•"/>
            </a:pPr>
            <a:r>
              <a:rPr lang="en-GB" sz="1600" b="1">
                <a:solidFill>
                  <a:schemeClr val="tx2"/>
                </a:solidFill>
              </a:rPr>
              <a:t>2 </a:t>
            </a:r>
            <a:r>
              <a:rPr lang="en-GB" sz="1600">
                <a:solidFill>
                  <a:schemeClr val="tx2"/>
                </a:solidFill>
              </a:rPr>
              <a:t>webinars</a:t>
            </a:r>
          </a:p>
          <a:p>
            <a:pPr marL="285750" indent="-285750">
              <a:buFont typeface="Arial"/>
              <a:buChar char="•"/>
            </a:pPr>
            <a:r>
              <a:rPr lang="en-GB" sz="1600">
                <a:solidFill>
                  <a:schemeClr val="tx2"/>
                </a:solidFill>
                <a:ea typeface="Aptos" panose="020B0004020202020204" pitchFamily="34" charset="0"/>
                <a:cs typeface="Times New Roman"/>
              </a:rPr>
              <a:t>BP26 LinkedIn posts </a:t>
            </a:r>
            <a:r>
              <a:rPr lang="en-GB" sz="1600" b="1">
                <a:solidFill>
                  <a:schemeClr val="tx2"/>
                </a:solidFill>
                <a:ea typeface="Aptos" panose="020B0004020202020204" pitchFamily="34" charset="0"/>
                <a:cs typeface="Times New Roman"/>
              </a:rPr>
              <a:t>x 7</a:t>
            </a:r>
            <a:r>
              <a:rPr lang="en-GB" sz="1600">
                <a:solidFill>
                  <a:schemeClr val="tx2"/>
                </a:solidFill>
                <a:ea typeface="Aptos" panose="020B0004020202020204" pitchFamily="34" charset="0"/>
                <a:cs typeface="Times New Roman"/>
              </a:rPr>
              <a:t>, reaching 10,000 followers, earning </a:t>
            </a:r>
            <a:r>
              <a:rPr lang="en-GB" sz="1600" b="1">
                <a:solidFill>
                  <a:schemeClr val="tx2"/>
                </a:solidFill>
                <a:ea typeface="Aptos" panose="020B0004020202020204" pitchFamily="34" charset="0"/>
                <a:cs typeface="Times New Roman"/>
              </a:rPr>
              <a:t>1,500 </a:t>
            </a:r>
            <a:r>
              <a:rPr lang="en-GB" sz="1600">
                <a:solidFill>
                  <a:schemeClr val="tx2"/>
                </a:solidFill>
                <a:ea typeface="Aptos" panose="020B0004020202020204" pitchFamily="34" charset="0"/>
                <a:cs typeface="Times New Roman"/>
              </a:rPr>
              <a:t>clicks and </a:t>
            </a:r>
            <a:r>
              <a:rPr lang="en-GB" sz="1600" b="1">
                <a:solidFill>
                  <a:schemeClr val="tx2"/>
                </a:solidFill>
                <a:ea typeface="Aptos" panose="020B0004020202020204" pitchFamily="34" charset="0"/>
                <a:cs typeface="Times New Roman"/>
              </a:rPr>
              <a:t>300</a:t>
            </a:r>
            <a:r>
              <a:rPr lang="en-GB" sz="1600">
                <a:solidFill>
                  <a:schemeClr val="tx2"/>
                </a:solidFill>
                <a:ea typeface="Aptos" panose="020B0004020202020204" pitchFamily="34" charset="0"/>
                <a:cs typeface="Times New Roman"/>
              </a:rPr>
              <a:t> engagements</a:t>
            </a:r>
            <a:endParaRPr lang="en-GB" sz="1600">
              <a:solidFill>
                <a:schemeClr val="tx2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>
              <a:solidFill>
                <a:schemeClr val="tx2"/>
              </a:solidFill>
              <a:latin typeface="Century Gothic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1CBFE1C6-423C-1404-AA71-79270E5AC922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pic>
        <p:nvPicPr>
          <p:cNvPr id="8" name="Picture 7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D6B7BBE4-B955-019E-534E-3738F84C76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873"/>
          <a:stretch>
            <a:fillRect/>
          </a:stretch>
        </p:blipFill>
        <p:spPr>
          <a:xfrm>
            <a:off x="7536160" y="1412776"/>
            <a:ext cx="4053144" cy="2045606"/>
          </a:xfrm>
          <a:prstGeom prst="rect">
            <a:avLst/>
          </a:prstGeom>
        </p:spPr>
      </p:pic>
      <p:pic>
        <p:nvPicPr>
          <p:cNvPr id="11" name="Picture 10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7D5804B7-0BE8-8923-BD07-B1D89437BC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71" b="10758"/>
          <a:stretch>
            <a:fillRect/>
          </a:stretch>
        </p:blipFill>
        <p:spPr>
          <a:xfrm>
            <a:off x="7536160" y="3789040"/>
            <a:ext cx="4053145" cy="20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DEFD-6210-3D44-AB76-F6E6C75A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Feedback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1780B7B-F02F-6925-6E09-09EAA487C025}"/>
              </a:ext>
            </a:extLst>
          </p:cNvPr>
          <p:cNvSpPr/>
          <p:nvPr/>
        </p:nvSpPr>
        <p:spPr>
          <a:xfrm>
            <a:off x="357808" y="1409020"/>
            <a:ext cx="3651483" cy="1816501"/>
          </a:xfrm>
          <a:prstGeom prst="wedgeRoundRect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/>
              <a:t>“We appreciate the increased level of stakeholder engagement this year, and the provision of multiple avenues for customer feedback is a welcome and progressive step”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09F4645-AF8E-0E39-B21C-6376C05FD165}"/>
              </a:ext>
            </a:extLst>
          </p:cNvPr>
          <p:cNvSpPr/>
          <p:nvPr/>
        </p:nvSpPr>
        <p:spPr>
          <a:xfrm>
            <a:off x="7706066" y="502067"/>
            <a:ext cx="3976027" cy="2163417"/>
          </a:xfrm>
          <a:prstGeom prst="wedgeRoundRectCallout">
            <a:avLst>
              <a:gd name="adj1" fmla="val -24069"/>
              <a:gd name="adj2" fmla="val 64839"/>
              <a:gd name="adj3" fmla="val 166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/>
              <a:t>“The Customer Strategy Day was a valuable insight into Xoserve’s future plans. The event was exceptionally well organised and provided a meaningful opportunity for customers to engage directly with your senior leadership team”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1A7060C-15A6-7251-B510-15A7D45C804F}"/>
              </a:ext>
            </a:extLst>
          </p:cNvPr>
          <p:cNvSpPr/>
          <p:nvPr/>
        </p:nvSpPr>
        <p:spPr>
          <a:xfrm>
            <a:off x="1764579" y="3967957"/>
            <a:ext cx="3173894" cy="1727094"/>
          </a:xfrm>
          <a:prstGeom prst="wedgeRoundRectCallou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“We recognise the positive steps that Xoserve has taken in Draft 1 building on the feedback and information provided in the final SPP”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FA179F2-FC1A-2CB5-3605-2D7B411629DF}"/>
              </a:ext>
            </a:extLst>
          </p:cNvPr>
          <p:cNvSpPr/>
          <p:nvPr/>
        </p:nvSpPr>
        <p:spPr>
          <a:xfrm>
            <a:off x="6599146" y="3927964"/>
            <a:ext cx="3681294" cy="1955695"/>
          </a:xfrm>
          <a:prstGeom prst="wedgeRoundRectCallout">
            <a:avLst>
              <a:gd name="adj1" fmla="val -24069"/>
              <a:gd name="adj2" fmla="val 64839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i="1"/>
              <a:t> </a:t>
            </a:r>
            <a:r>
              <a:rPr lang="en-GB" sz="1600"/>
              <a:t>“We would like to acknowledge that Business Plan 2026 demonstrates overall improvement from Business Plan 2025 and the content is well-focused without extraneous detail”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D19730A-F5BB-FD3F-9567-58DADCF3FF9A}"/>
              </a:ext>
            </a:extLst>
          </p:cNvPr>
          <p:cNvSpPr/>
          <p:nvPr/>
        </p:nvSpPr>
        <p:spPr>
          <a:xfrm>
            <a:off x="4391131" y="2152699"/>
            <a:ext cx="2964263" cy="1253689"/>
          </a:xfrm>
          <a:prstGeom prst="wedgeRoundRect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“We have seen more  collaborative and positive customer engagement” 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862797FC-8975-1D46-71B2-70DB58E82FFC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8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47F86-2B32-73FE-5B06-FB6DC6B10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F5905-9CA4-6370-DCC8-16848E17AF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33235" y="3663664"/>
            <a:ext cx="4484930" cy="1767773"/>
          </a:xfrm>
        </p:spPr>
        <p:txBody>
          <a:bodyPr/>
          <a:lstStyle/>
          <a:p>
            <a:pPr algn="r"/>
            <a:r>
              <a:rPr lang="en-US" sz="5400"/>
              <a:t>Trust Feedback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5C8731-E42E-AD5D-224F-3B52093059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48982" y="928594"/>
            <a:ext cx="4369183" cy="2265743"/>
          </a:xfrm>
        </p:spPr>
        <p:txBody>
          <a:bodyPr/>
          <a:lstStyle/>
          <a:p>
            <a:pPr algn="r"/>
            <a:r>
              <a:rPr lang="en-IN" sz="13800"/>
              <a:t>02</a:t>
            </a:r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C1329B38-BACA-81C3-F229-1040E1BF6DD5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549C-F8BF-594B-6F54-F8E65F3B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Draft 1 Highlights – Trust </a:t>
            </a:r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909818B3-5D67-8C1C-1B21-628AB15681D9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459486-D3EA-43CC-92D2-41A25F4BB5DE}"/>
              </a:ext>
            </a:extLst>
          </p:cNvPr>
          <p:cNvSpPr/>
          <p:nvPr/>
        </p:nvSpPr>
        <p:spPr>
          <a:xfrm>
            <a:off x="480693" y="1738501"/>
            <a:ext cx="4301372" cy="349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ED45AB"/>
              </a:buClr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  <a:p>
            <a:pPr marL="285750" indent="-285750">
              <a:buClr>
                <a:srgbClr val="ED45AB"/>
              </a:buClr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  <a:p>
            <a:pPr marL="285750" indent="-285750">
              <a:buClr>
                <a:srgbClr val="ED45AB"/>
              </a:buClr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  <a:p>
            <a:pPr marL="285750" indent="-285750">
              <a:buClr>
                <a:srgbClr val="6680FF"/>
              </a:buClr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Our cost per meter point continues to reduce on a like for like basis</a:t>
            </a:r>
          </a:p>
          <a:p>
            <a:pPr marL="285750" indent="-285750">
              <a:buClr>
                <a:srgbClr val="6680FF"/>
              </a:buClr>
              <a:buFont typeface="Arial" panose="020B0604020202020204" pitchFamily="34" charset="0"/>
              <a:buChar char="•"/>
            </a:pPr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Clr>
                <a:srgbClr val="6680FF"/>
              </a:buClr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Our adjusted BPIR compliance score of 89% is a 7%</a:t>
            </a:r>
            <a:r>
              <a:rPr lang="en-GB" sz="1600">
                <a:solidFill>
                  <a:srgbClr val="FF0000"/>
                </a:solidFill>
              </a:rPr>
              <a:t> </a:t>
            </a:r>
            <a:r>
              <a:rPr lang="en-GB" sz="1600">
                <a:solidFill>
                  <a:schemeClr val="tx1"/>
                </a:solidFill>
              </a:rPr>
              <a:t>improvement on last year at D1 stage</a:t>
            </a:r>
          </a:p>
          <a:p>
            <a:pPr marL="285750" indent="-285750">
              <a:buClr>
                <a:srgbClr val="6680FF"/>
              </a:buClr>
              <a:buFont typeface="Arial" panose="020B0604020202020204" pitchFamily="34" charset="0"/>
              <a:buChar char="•"/>
            </a:pPr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Clr>
                <a:srgbClr val="6680FF"/>
              </a:buClr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2"/>
                </a:solidFill>
              </a:rPr>
              <a:t>In our ERIX Programme 41 of 46 findings (89%)  have been closed, demonstrating a strong commitment to implement the Efficiency Review findings to improve our performance and efficiency</a:t>
            </a:r>
          </a:p>
          <a:p>
            <a:pPr marL="285750" indent="-285750">
              <a:buClr>
                <a:srgbClr val="6680FF"/>
              </a:buClr>
              <a:buFont typeface="Arial" panose="020B0604020202020204" pitchFamily="34" charset="0"/>
              <a:buChar char="•"/>
            </a:pPr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Clr>
                <a:srgbClr val="6680FF"/>
              </a:buClr>
              <a:buFont typeface="Arial" panose="020B0604020202020204" pitchFamily="34" charset="0"/>
              <a:buChar char="•"/>
            </a:pPr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Clr>
                <a:srgbClr val="ED45AB"/>
              </a:buClr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CBE86-AB5B-738B-D824-4D8E35F4B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294" y="1619139"/>
            <a:ext cx="6385295" cy="3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1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47532-3F61-DAC2-008E-858798AFAA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791" y="1938653"/>
            <a:ext cx="4841417" cy="3994294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6680FF"/>
              </a:buClr>
              <a:buAutoNum type="alphaLcParenR"/>
            </a:pPr>
            <a:r>
              <a:rPr lang="en-GB">
                <a:solidFill>
                  <a:schemeClr val="tx1"/>
                </a:solidFill>
              </a:rPr>
              <a:t>Use the BP25 General Change budget to fund an updated version of the 2023 Review that would include all scope added to S&amp;O since 2023 (BP23, BP24, BP25)</a:t>
            </a:r>
          </a:p>
          <a:p>
            <a:pPr marL="342900" indent="-342900">
              <a:buClr>
                <a:srgbClr val="6680FF"/>
              </a:buClr>
              <a:buAutoNum type="alphaLcParenR"/>
            </a:pPr>
            <a:endParaRPr lang="en-GB">
              <a:solidFill>
                <a:schemeClr val="tx1"/>
              </a:solidFill>
            </a:endParaRPr>
          </a:p>
          <a:p>
            <a:pPr marL="342900" indent="-342900">
              <a:buClr>
                <a:srgbClr val="6680FF"/>
              </a:buClr>
              <a:buAutoNum type="alphaLcParenR"/>
            </a:pPr>
            <a:r>
              <a:rPr lang="en-GB">
                <a:solidFill>
                  <a:schemeClr val="tx1"/>
                </a:solidFill>
              </a:rPr>
              <a:t>Incorporate an additional budget item in BP26 Draft 2 to fund a review ahead of BP27</a:t>
            </a:r>
          </a:p>
          <a:p>
            <a:pPr marL="342900" indent="-342900">
              <a:buClr>
                <a:srgbClr val="6680FF"/>
              </a:buClr>
              <a:buAutoNum type="alphaLcParenR"/>
            </a:pPr>
            <a:endParaRPr lang="en-GB">
              <a:solidFill>
                <a:schemeClr val="tx1"/>
              </a:solidFill>
            </a:endParaRPr>
          </a:p>
          <a:p>
            <a:pPr marL="342900" indent="-342900">
              <a:buClr>
                <a:srgbClr val="6680FF"/>
              </a:buClr>
              <a:buAutoNum type="alphaLcParenR"/>
            </a:pPr>
            <a:r>
              <a:rPr lang="en-GB">
                <a:solidFill>
                  <a:schemeClr val="tx1"/>
                </a:solidFill>
              </a:rPr>
              <a:t>Retrospectively apply the Cost/Benefit Analysis methodology to S&amp;O cost increases for scope items that came into effect during BP23, BP24 and BP25</a:t>
            </a:r>
          </a:p>
          <a:p>
            <a:endParaRPr lang="en-GB" sz="180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DC88C3-CC28-E86F-7C32-3F992BB0E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Value for Money Review</a:t>
            </a:r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C37F04-C67A-026B-A8E7-F695F98CA7E0}"/>
              </a:ext>
            </a:extLst>
          </p:cNvPr>
          <p:cNvSpPr/>
          <p:nvPr/>
        </p:nvSpPr>
        <p:spPr>
          <a:xfrm>
            <a:off x="10535244" y="28294"/>
            <a:ext cx="1335505" cy="61254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/>
              <a:t>Trust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EAA77-045F-AFC2-E26E-08F1530DB7C1}"/>
              </a:ext>
            </a:extLst>
          </p:cNvPr>
          <p:cNvSpPr txBox="1"/>
          <p:nvPr/>
        </p:nvSpPr>
        <p:spPr>
          <a:xfrm>
            <a:off x="321252" y="1265238"/>
            <a:ext cx="893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tx2"/>
                </a:solidFill>
              </a:rPr>
              <a:t>Question 1: </a:t>
            </a:r>
            <a:r>
              <a:rPr lang="en-GB" b="1">
                <a:solidFill>
                  <a:srgbClr val="6680FF"/>
                </a:solidFill>
              </a:rPr>
              <a:t>We would like to understand your opinion as to whether we should: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1A7C8F-8667-020E-2DE6-9FCF8D0B0E80}"/>
              </a:ext>
            </a:extLst>
          </p:cNvPr>
          <p:cNvSpPr/>
          <p:nvPr/>
        </p:nvSpPr>
        <p:spPr>
          <a:xfrm>
            <a:off x="5623414" y="1792679"/>
            <a:ext cx="6408194" cy="1428750"/>
          </a:xfrm>
          <a:prstGeom prst="roundRect">
            <a:avLst/>
          </a:prstGeom>
          <a:solidFill>
            <a:srgbClr val="6680FF">
              <a:alpha val="5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DBE1C2-8021-90BC-CCB3-097DD7358113}"/>
              </a:ext>
            </a:extLst>
          </p:cNvPr>
          <p:cNvSpPr txBox="1"/>
          <p:nvPr/>
        </p:nvSpPr>
        <p:spPr>
          <a:xfrm>
            <a:off x="5792771" y="1854975"/>
            <a:ext cx="6108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Customers felt that incorporating an additional budget item in BP26 Draft 2 to fund a review ahead of BP27 reflects customer engagement received to date and would create an independent budget item that can be scrutinised and evaluated by customers during the business plan cycle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DAA6FA-5E97-605D-7E54-052191DE06EC}"/>
              </a:ext>
            </a:extLst>
          </p:cNvPr>
          <p:cNvSpPr/>
          <p:nvPr/>
        </p:nvSpPr>
        <p:spPr>
          <a:xfrm>
            <a:off x="5583220" y="3412970"/>
            <a:ext cx="6408194" cy="1108587"/>
          </a:xfrm>
          <a:prstGeom prst="roundRect">
            <a:avLst/>
          </a:prstGeom>
          <a:solidFill>
            <a:srgbClr val="6680FF">
              <a:alpha val="5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CB0C3C-4B9A-E182-F7F9-4DE6426B6D30}"/>
              </a:ext>
            </a:extLst>
          </p:cNvPr>
          <p:cNvSpPr txBox="1"/>
          <p:nvPr/>
        </p:nvSpPr>
        <p:spPr>
          <a:xfrm>
            <a:off x="5772674" y="3443116"/>
            <a:ext cx="610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One Customer felt it was prudent to undertake a review, like the previous efficiency review, given the beginning of the multi-year nature of Project Trident to ensure </a:t>
            </a:r>
            <a:r>
              <a:rPr lang="en-GB" sz="1600" err="1">
                <a:solidFill>
                  <a:schemeClr val="tx2"/>
                </a:solidFill>
              </a:rPr>
              <a:t>VfM</a:t>
            </a:r>
            <a:r>
              <a:rPr lang="en-GB" sz="1600">
                <a:solidFill>
                  <a:schemeClr val="tx2"/>
                </a:solidFill>
              </a:rPr>
              <a:t> analysis is undertaken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2D44C16-79E9-B198-170F-5EF9A05BD086}"/>
              </a:ext>
            </a:extLst>
          </p:cNvPr>
          <p:cNvSpPr/>
          <p:nvPr/>
        </p:nvSpPr>
        <p:spPr>
          <a:xfrm>
            <a:off x="5613458" y="4723147"/>
            <a:ext cx="6408194" cy="934210"/>
          </a:xfrm>
          <a:prstGeom prst="roundRect">
            <a:avLst/>
          </a:prstGeom>
          <a:solidFill>
            <a:srgbClr val="6680FF">
              <a:alpha val="50196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BFAF5B-D0AA-18CB-849E-6DD293E264F7}"/>
              </a:ext>
            </a:extLst>
          </p:cNvPr>
          <p:cNvSpPr txBox="1"/>
          <p:nvPr/>
        </p:nvSpPr>
        <p:spPr>
          <a:xfrm>
            <a:off x="5812866" y="4747308"/>
            <a:ext cx="5967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Any review undertaken must be cost effective and able to determine whether the services are efficient or not, with this being clear to customers</a:t>
            </a:r>
          </a:p>
        </p:txBody>
      </p:sp>
      <p:sp>
        <p:nvSpPr>
          <p:cNvPr id="22" name="Date Placeholder 7">
            <a:extLst>
              <a:ext uri="{FF2B5EF4-FFF2-40B4-BE49-F238E27FC236}">
                <a16:creationId xmlns:a16="http://schemas.microsoft.com/office/drawing/2014/main" id="{77833453-906D-9C94-E174-2812DA41B98D}"/>
              </a:ext>
            </a:extLst>
          </p:cNvPr>
          <p:cNvSpPr txBox="1">
            <a:spLocks/>
          </p:cNvSpPr>
          <p:nvPr/>
        </p:nvSpPr>
        <p:spPr>
          <a:xfrm>
            <a:off x="8610600" y="6476299"/>
            <a:ext cx="2743200" cy="19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21 October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2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Xoserve Strategic Comms">
      <a:dk1>
        <a:srgbClr val="000000"/>
      </a:dk1>
      <a:lt1>
        <a:srgbClr val="FFFFFF"/>
      </a:lt1>
      <a:dk2>
        <a:srgbClr val="18073A"/>
      </a:dk2>
      <a:lt2>
        <a:srgbClr val="B1D6E6"/>
      </a:lt2>
      <a:accent1>
        <a:srgbClr val="405BA3"/>
      </a:accent1>
      <a:accent2>
        <a:srgbClr val="1E3E5E"/>
      </a:accent2>
      <a:accent3>
        <a:srgbClr val="83B8DA"/>
      </a:accent3>
      <a:accent4>
        <a:srgbClr val="D75733"/>
      </a:accent4>
      <a:accent5>
        <a:srgbClr val="369095"/>
      </a:accent5>
      <a:accent6>
        <a:srgbClr val="6440A3"/>
      </a:accent6>
      <a:hlink>
        <a:srgbClr val="3AC3E7"/>
      </a:hlink>
      <a:folHlink>
        <a:srgbClr val="2D98B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6D3EC7FCDD5B4AA2B9509B862CC534" ma:contentTypeVersion="11" ma:contentTypeDescription="Create a new document." ma:contentTypeScope="" ma:versionID="fe48c55ff5e6079080fe36211a4f710d">
  <xsd:schema xmlns:xsd="http://www.w3.org/2001/XMLSchema" xmlns:xs="http://www.w3.org/2001/XMLSchema" xmlns:p="http://schemas.microsoft.com/office/2006/metadata/properties" xmlns:ns2="dc372d1e-a9e5-48ab-93ae-bc53069d7b09" xmlns:ns3="ddf51b06-4c85-429c-9c1e-7a0284b942e5" targetNamespace="http://schemas.microsoft.com/office/2006/metadata/properties" ma:root="true" ma:fieldsID="7dbd3fd23908e5d80f80306991ba94b3" ns2:_="" ns3:_="">
    <xsd:import namespace="dc372d1e-a9e5-48ab-93ae-bc53069d7b09"/>
    <xsd:import namespace="ddf51b06-4c85-429c-9c1e-7a0284b942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372d1e-a9e5-48ab-93ae-bc53069d7b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c6a340b-be33-4024-b1a4-a1d895e160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f51b06-4c85-429c-9c1e-7a0284b942e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476da96-5d01-4bd6-9de4-fdc75cd6230c}" ma:internalName="TaxCatchAll" ma:showField="CatchAllData" ma:web="ddf51b06-4c85-429c-9c1e-7a0284b942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f51b06-4c85-429c-9c1e-7a0284b942e5" xsi:nil="true"/>
    <lcf76f155ced4ddcb4097134ff3c332f xmlns="dc372d1e-a9e5-48ab-93ae-bc53069d7b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AA5D669-4A83-4FB2-8218-12E6DF7FCF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380FE7-27A0-40B6-B430-430597DF5B61}">
  <ds:schemaRefs>
    <ds:schemaRef ds:uri="dc372d1e-a9e5-48ab-93ae-bc53069d7b09"/>
    <ds:schemaRef ds:uri="ddf51b06-4c85-429c-9c1e-7a0284b942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859D8C3-A806-4A0F-A033-EC38852B497D}">
  <ds:schemaRefs>
    <ds:schemaRef ds:uri="dc372d1e-a9e5-48ab-93ae-bc53069d7b09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df51b06-4c85-429c-9c1e-7a0284b942e5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12678707-5ebb-49cb-b71d-ee5825da3c74}" enabled="0" method="" siteId="{12678707-5ebb-49cb-b71d-ee5825da3c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2033</Words>
  <Application>Microsoft Office PowerPoint</Application>
  <PresentationFormat>Widescreen</PresentationFormat>
  <Paragraphs>231</Paragraphs>
  <Slides>26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Arial</vt:lpstr>
      <vt:lpstr>Century Gothic</vt:lpstr>
      <vt:lpstr>Noto Sans Symbols</vt:lpstr>
      <vt:lpstr>Nunito Sans</vt:lpstr>
      <vt:lpstr>Nunito Sans Light</vt:lpstr>
      <vt:lpstr>Wingdings</vt:lpstr>
      <vt:lpstr>1_Office Theme</vt:lpstr>
      <vt:lpstr>Office Theme</vt:lpstr>
      <vt:lpstr>think-cell Slide</vt:lpstr>
      <vt:lpstr>BP26 Draft 1 Q&amp;A - Welcome</vt:lpstr>
      <vt:lpstr>Objectives</vt:lpstr>
      <vt:lpstr>Agenda</vt:lpstr>
      <vt:lpstr>PowerPoint Presentation</vt:lpstr>
      <vt:lpstr>Customer Engagement</vt:lpstr>
      <vt:lpstr>Customer Feedback</vt:lpstr>
      <vt:lpstr>PowerPoint Presentation</vt:lpstr>
      <vt:lpstr>Draft 1 Highlights – Trust </vt:lpstr>
      <vt:lpstr>Value for Money Review</vt:lpstr>
      <vt:lpstr>Trust</vt:lpstr>
      <vt:lpstr>Trust - Q&amp;A</vt:lpstr>
      <vt:lpstr>PowerPoint Presentation</vt:lpstr>
      <vt:lpstr>Draft 1 Highlights – Innovate</vt:lpstr>
      <vt:lpstr>Artificial Intelligence</vt:lpstr>
      <vt:lpstr>Trends, Policies, Industry Developments</vt:lpstr>
      <vt:lpstr>Additional key themes</vt:lpstr>
      <vt:lpstr>Innovate - Q&amp;A</vt:lpstr>
      <vt:lpstr>PowerPoint Presentation</vt:lpstr>
      <vt:lpstr>Draft 1 Highlights – Deliver</vt:lpstr>
      <vt:lpstr>CDSP Service Enhancement</vt:lpstr>
      <vt:lpstr>Deliver - Q&amp;A</vt:lpstr>
      <vt:lpstr>PowerPoint Presentation</vt:lpstr>
      <vt:lpstr>BPIR report</vt:lpstr>
      <vt:lpstr>ERIX report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Clarke</dc:creator>
  <cp:lastModifiedBy>Michael Clarke</cp:lastModifiedBy>
  <cp:revision>2</cp:revision>
  <dcterms:created xsi:type="dcterms:W3CDTF">2025-05-15T10:04:05Z</dcterms:created>
  <dcterms:modified xsi:type="dcterms:W3CDTF">2025-10-22T13:22:19Z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0x010100036D3EC7FCDD5B4AA2B9509B862CC534</vt:lpwstr>
  </property>
  <property fmtid="{D5CDD505-2E9C-101B-9397-08002B2CF9AE}" pid="3" name="Document_x0020_Type">
    <vt:lpwstr/>
  </property>
  <property fmtid="{D5CDD505-2E9C-101B-9397-08002B2CF9AE}" pid="4" name="UnilyDocumentCategory">
    <vt:lpwstr/>
  </property>
  <property fmtid="{D5CDD505-2E9C-101B-9397-08002B2CF9AE}" pid="5" name="Document Type">
    <vt:lpwstr/>
  </property>
  <property fmtid="{D5CDD505-2E9C-101B-9397-08002B2CF9AE}" pid="6" name="MediaServiceImageTags">
    <vt:lpwstr/>
  </property>
  <property fmtid="{D5CDD505-2E9C-101B-9397-08002B2CF9AE}" pid="7" name="Document Category">
    <vt:lpwstr/>
  </property>
  <property fmtid="{D5CDD505-2E9C-101B-9397-08002B2CF9AE}" pid="8" name="Document_x0020_Category">
    <vt:lpwstr/>
  </property>
</Properties>
</file>